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69" r:id="rId2"/>
    <p:sldId id="256" r:id="rId3"/>
    <p:sldId id="265" r:id="rId4"/>
    <p:sldId id="258" r:id="rId5"/>
    <p:sldId id="261" r:id="rId6"/>
    <p:sldId id="264" r:id="rId7"/>
    <p:sldId id="260" r:id="rId8"/>
    <p:sldId id="266" r:id="rId9"/>
    <p:sldId id="262" r:id="rId10"/>
    <p:sldId id="268" r:id="rId11"/>
    <p:sldId id="263" r:id="rId12"/>
    <p:sldId id="270" r:id="rId1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88" d="100"/>
          <a:sy n="88" d="100"/>
        </p:scale>
        <p:origin x="167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3:45.442"/>
    </inkml:context>
    <inkml:brush xml:id="br0">
      <inkml:brushProperty name="width" value="0.33333" units="cm"/>
      <inkml:brushProperty name="height" value="0.66667" units="cm"/>
      <inkml:brushProperty name="color" value="#00FF00"/>
      <inkml:brushProperty name="tip" value="rectangle"/>
      <inkml:brushProperty name="rasterOp" value="maskPen"/>
      <inkml:brushProperty name="fitToCurve" value="1"/>
    </inkml:brush>
  </inkml:definitions>
  <inkml:trace contextRef="#ctx0" brushRef="#br0">0 205 0,'121'25'282,"-73"-1"-267,0 0-15,-23 0 16,-1 0-16,0 1 16,0-25-16,0 0 0,1 0 78,-1 0-63,0 0 1,0 0-16,0 0 31,1 0-31,-1 0 125,48 0-109,-23 0-16,-1-25 15,0 25-15,-23-24 16,23 24-16,-24 0 16,25-24-16,-25 24 15,0 0-15,0 0 16,-24-24-16,73 0 78,24-1-78,-25 25 16,25-24-16,-25 0 15,-23 24-15,-1 0 16,1 0-16,-1-24 16,0 24-16,-23 0 15,-1 0-15,0 0 16,0 0-1,0 0-15,25 0 16,23 0-16,-23 0 16,47 0-16,-47 0 15,-1 0-15,1 0 16,-25 0-16,24-24 16,-24 24-16,25 0 15,-25-25-15,0 25 16,73-24-1,-49 0-15,73 0 16,-48 24-16,-25 0 16,49 0-16,-49 0 15,-24 0 1,1 0-16,-1 0 16,0 0-16,0 0 15,0 0 63,1 0-62,-1 0-16,0 0 16,0 0-1,0 0-15,1 0 16,-1 0-1,0 0-15,0 0 16,0 0-16,0 24 16,1-24-1,-1 0-15,-24 24 16,24 0-16,0-24 16,-24 25-16,24-25 15,1 24-15,-25 0 31,24-24-15,-24 24-16,24-24 0,-24 24 16,0 1-16,0-1 31,0 0 0,0 0-15,0 0-16,0 1 15,0-1-15,-24 0 16,0-24-16,-1 24 16,1-24-16,0 0 15,-24 24-15,-1-24 16,1 0 0,24 0-16,0 0 15,-25 0-15,25 0 16,-24 0-16,-1 0 15,1 0-15,-1 0 16,1 0-16,24 0 16,0 0-16,-1 0 15,1 0 1,0 0-16,0 0 16,0-24-16,-25 24 15,1-24 1,0 24-16,23 0 15,1 0-15,0 0 32,0 0-17,-25 0 48,1 0-48,24 0-15,0 0 16,-1 0-16,1 0 16,0 0-16,0-24 15,0 24 79,-25 0-94,-47 0 16,23 0-16,25 0 15,-49 0-15,73 0 16,-1 0 0,1 0-1,0 0 1,-24 0 46,24 24-46,-25-24-16,25 24 16,-24 0-16,-1 0 15,-48 1-15,25-1 16,48 0-16,-1-24 15,1 24-15,0-24 16,0 0 62,0 24-47,0-24-15,24 25-16,-25-25 0,1 0 16,0 0-1,0 0-15,0 0 16,-25 24 62,1-24-62,24 0-16,-25 0 0,25 0 15,0 0-15,0 0 16,-1 24-16,1-24 31,0 0-31,0 0 0,0 0 16,0 0-1,-1 0 1,1 0-16,0 0 16,0 0-16,0 0 15,-1 0 1,1 0 0,0 0-16,0-24 31,0 24-16,-1-24-15,1-1 16,0 25-16,24-24 16,-48 0-16,23 0 15,1 24-15,24-24 16,-24 24-16,0 0 16,24-25-1,0 1 1,0 0 109,0-24-110,0 24-15,0-1 16,0 1 0,0 0-1,0 0-15,0 0 16,-24 24 46,0 0-15</inkml:trace>
</inkml:ink>
</file>

<file path=ppt/ink/ink10.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6:15.260"/>
    </inkml:context>
    <inkml:brush xml:id="br0">
      <inkml:brushProperty name="width" value="0.33333" units="cm"/>
      <inkml:brushProperty name="height" value="0.66667" units="cm"/>
      <inkml:brushProperty name="color" value="#00FFFF"/>
      <inkml:brushProperty name="tip" value="rectangle"/>
      <inkml:brushProperty name="rasterOp" value="maskPen"/>
      <inkml:brushProperty name="fitToCurve" value="1"/>
    </inkml:brush>
  </inkml:definitions>
  <inkml:trace contextRef="#ctx0" brushRef="#br0">6991 201 0,'0'-24'16,"-49"-1"124,-47 1-140,47 0 0,-47 0 16,23 24-16,49-24 16,0 24-1,-25-25-15,25 25 16,-24 0-16,23 0 15,-23 0-15,24 0 0,0 0 32,0 0-32,-1 0 31,1 0-31,-24 0 16,24 0-16,-1 0 15,1 0 1,0 0 109,0-24-125,-73 24 15,-24 0-15,24 0 16,1 0-16,47 0 16,25 0-16,0 0 15,0 0 79,-49 0-78,25 0-1,-1 24-15,25-24 16,-48 0-16,47 25 16,-23-1-16,-25-24 15,25 0-15,24 0 16,0 0-16,-1 0 15,1 0-15,-48 0 47,47 0-47,-23 0 16,24 24-16,0-24 16,-25 0-16,25 0 15,0 0-15,-73 24 94,0 0-94,-24-24 16,25 0-16,23 49 15,49-49-15,0 0 16,0 0-16,-1 0 109,-23 0-109,-25 24 16,25-24-16,24 0 0,-25 0 15,25 24-15,0-24 16,0 0 0,0 24-1,0-24-15,-1 0 0,1 0 16,0 0 0,-24 0-16,-1 0 15,-48 25 1,25-1-16,-25-24 0,25 0 15,-49 0-15,48 0 16,25 0-16,23 0 16,1 0-16,0 0 15,0 0 1,0 0 15,-49 0-31,-48 0 16,0 0-16,49 24 15,-25-24-15,24 24 16,49-24-16,0 0 16,0 0-16,-25 0 109,25 0-109,0 0 16,0 0-1,0 0 1,-1 0-16,1 0 16,0 0-16,0 0 15,0 0-15,-1 0 16,1 0-16,0 0 15,0 0-15,0 0 16,-25 0-16,25 0 16,-24-24-16,-49 24 15,49 0-15,-1 0 16,-23 0-16,47 0 16,-23 0-16,0 0 15,23 0-15,-23 0 16,24 0-16,-24 0 15,23 0-15,-23 0 16,0 0-16,-1 0 16,25 0-16,-24 0 15,23 0-15,1 0 16,24-24-16,-24 24 16,0 0-16,0 0 15,-1 0-15,1 0 16,0 0-16,0 0 15,0 0-15,0 0 16,-1-24-16,1 24 16,0-25-1,0 25-15,0 0 16,-1 0-16,1 0 16,0-24-16,0 24 15,0 0-15,-1-24 16,1 24-16,0 0 15,0 0-15,-25 0 16,25 0-16,0 0 16,0 0-16,0 0 15,0 0-15,-1 0 0,1 0 32,0 0-17,24-24-15,-24 24 16,0 0-16,-1 0 78,1 0-47,0 0-15,0 0 62,24-24-31</inkml:trace>
</inkml:ink>
</file>

<file path=ppt/ink/ink11.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6:39.070"/>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2540 73 0,'-49'0'343,"25"0"-343,0 0 16,0 0 93,-49 0-93,49 0-16,0 0 188,0 0-188,-25 0 15,1 0-15,24 0 16,-25 24-16,1-24 15,-49 0-15,49 0 16,-1 0-16,25 0 16,-24 0-16,24 0 15,-1 0 1,1 0 46,-24 0-46,24 0 0,0 0-16,-1 0 15,1 0-15,0 0 16,0 0 0,0 0-16,-1 0 15,1 0 1,0 0 31,-49 0-32,25 0 1,24 0-16,0 0 16,-1 0-16,1 0 15,0 0-15,0 0 16,0 0-1,0 0-15,24-24 16,-25 24 0,1 0-16,0 0 15,0 0 1,0 0-16,-1 0 16,1-25-1,0 25 1,0 0-1,0 0 1,-1 0 0,-23 0-16,24 0 15,0 0-15,-1 0 16,1 0-16,0 0 16,0 0-16,0 0 15,24-24 1,-24 24 31,-1 0-16,1 0 47,-24 0-62,24 0-16,-1 0 15,1 0-15,0 0 16,0 0 0,0 0-16,-1 0 15,1 0-15,-24 0 31,24 0-31,-1 0 16,1 0-16,-24 0 0,24 0 16,0 0-16,-1 0 15,1-24-15,0 24 16,0 0-16</inkml:trace>
</inkml:ink>
</file>

<file path=ppt/ink/ink12.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1:30.624"/>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1 127 0,'25'0'297,"-1"0"-282,0 0-15,0 0 16,0 0 0,1 0-16,-1 0 15,0 0 126,0-24-63,0 24-62,0 0-16,25 0 15,-25 0 1,0 0-16,0 0 15,1 0-15,-1 0 32,0 0-32,0 0 15,0 0-15,1-24 16,-1 24-16,0 0 16,0 0-1,0-24-15,1 24 16,-1 0 31,24 0-32,-24 0-15,0-24 16,1 24-16,-1 0 31,0 0 0,0 0-15,0 0-16,1 0 31,-1-24-31,0 24 63,0 0-48,25 0 1,-25 0 0,0 0-1,0 0-15,0 0 16,1 0 0,-1 0-1,0 24 282,24 0-266,-24 0-31,1-24 16,-25 24-16,24-24 16,0 24 999,49 1-999,-49-25-16,0 24 15,0-24-15,49 24 16,-49-24-16,0 24 16,0-24-16,1 0 15,-1 0-15,0 0 16,0 0-16,0 0 16,0 0 15</inkml:trace>
</inkml:ink>
</file>

<file path=ppt/ink/ink13.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1:36.858"/>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0 195 0,'24'0'235,"0"-24"-235,1 24 15,-1 0 1,0 0-16,0 0 16,0 0-1,1 0 1,-1 0-16,0 0 94,0 0-79,0 0 1,0 0-16,1 0 15,-1 0-15,0 0 16,0 0 0,0 0-16,1 0 15,-1 0 63,0 0-62,24 0-16,-23 0 16,23 0-16,-24 0 15,25 0-15,-25 0 16,0 0 0,0 0-1,0 0 79,0 0-78,1 0-16,-1 0 15,0 0-15,0 0 16,0 0-1,1 0-15,-1 0 94,0-24-94,0 24 0,0 0 16,1 0-1,-1 0 1,0 0 0,0 0-16,0 0 78,1 0-63,-1 0 1,0 0-16,0 0 16,0 0-16,0 0 484,1 0-468,47 0-16,25 0 15,-49 0-15,25-49 16,0 49-16,-1-24 16,-24 0-16,-23 0 15,-1 0-15,0 24 110,0 0-79,0 0 109,1 0-124,-1 24-16,0-24 16,0 24-16,0-24 0,1 24 31,-1-24-31,0 24 16,0-24-16,-24 25 15,24-1-15,1-24 0,-1 24 16,0 0-16,0 0 78,0-24-47,0 0-31,-24 25 0,25-25 16,-1 0-16,0 0 125,0 0-94</inkml:trace>
</inkml:ink>
</file>

<file path=ppt/ink/ink14.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1:45.286"/>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1 0 0,'25'0'453,"-1"0"-437,0 0-16,0 0 15,0 0 63,0 0-62,1 0 109,-1 0-94,0 0 1,0 0-1,0 24-31,1-24 15,-1 0-15,0 0 16,0 0-16,0 0 16,1 0 15,-1 0-31,0 24 0,0-24 16,0 0-16,1 0 15,-1 25 1,0-25-16,0 0 15,0 0-15,0 0 16,1 0 0,-1 0-16,0 24 15,0-24 1,0 0 15,1 0-31,-1 0 16,0 0-16,0 0 15,0 0-15,1 0 16,-1 0-16,0 0 16,0 0-16,0 0 15,1 0 1,-1 0 0,-24 24-16,24-24 15,0 0-15,0 0 16,0 0-16,1 0 15,-1 0 1,0 0 31,0 0-31,0 0-1,1 0-15,-1 0 16,24 0-16,1 0 15,-1 0-15,0 0 16,1 0-16,-25 0 16,0 0-16,0 0 15,0 0 79,1 0-78,-1 0-16,0 0 15,0 0 1,0-24 0,1 24-1,-1 0 16,0 0-31,0 0 16,0 0-16,1 0 16,-25-24-16,24 24 15,0 0-15,0 0 16,0 0-16,1 0 16,-1 0-1,0 0 1,0 0-16,0 0 15,0 0-15,1 0 16,-1 0-16,0 0 16,0-25-1,0 25 1,1 0-16,-1 0 16,0 0-1,0 0 1,0 0-16,1 0 15,-1 0 1,0 0-16,0 0 16,0 0 15,1 0-15,-1 0-1,0 0 1,0 0-1,0 0-15,0 0 16,1 0-16,-1 0 16,0 0-1,0 0-15,0 0 16,1 0-16,-1 0 16,24-24 93,-24 24-109,1 0 16,-1 0-16,0 0 15,0 0-15,0 0 16,1 0-1,-1 0-15,0 0 16,0 0-16,0 0 16,0 0-16,1 0 15,-1 0-15,0 0 16,0 0-16,0 0 16,1 0-1,-1 0-15,0 0 16,0 0-1,0 0-15,1 0 16,-1 0 0,0 0 31,0 0-47,0 0 15,1 0 1,-1 0-1,0 0-15,0 0 16,0 0 31,0 0-31,1 0-1,-1 0 1,0 24-16,0-24 31</inkml:trace>
</inkml:ink>
</file>

<file path=ppt/ink/ink15.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1:50.820"/>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0 85 0,'24'0'94,"0"0"-78,25 0-16,-25 24 15,0-24-15,0 0 16,1 24-16,23 0 16,-24-24-16,25 0 15,-25 0 1,0 0-16,0 0 16,0 0-16,0 0 109,1 0-109,23 0 16,0 0-16,25 0 15,24 0-15,-73 0 16,0 0-16,0 0 15,1 0 1,-1-24-16,24 24 16,-24 0-16,25 0 15,-25 0-15,0 0 16,49 0-16,-1-48 16,-23 48-16,-25 0 15,48 0-15,-23 0 16,-1 0-16,25 0 15,-25-25-15,25 25 16,-25 0-16,0 0 0,1-24 16,-1 24-16,1 0 15,-25 0 1,24 0-16,-24 0 16,25 0-16,-1 0 0,0 0 15,49 0 1,-24 0-16,24 0 15,-49 0-15,0 0 16,1 0-16,-25 0 0,0 0 16,0 0-1,25 0-15,-1 0 16,-24 0-16,0 0 16,49 0-16,-25 0 15,49 0-15,-49 0 16,1 0-16,-25 24 15,0-24-15,0 25 16,1-25-16,-1 24 31,0-24-31,0 0 16,0 0-16,25 24 16,-25-24-16,24 0 15,1 24-15,-1-24 16,-24 0-16,0 0 15,1 0-15,-1 0 16,0 0 0,0 24-16,0-24 15,1 0 1,-1 25-16,0-25 16,0 0-16,0 0 15,1 0-15,-1 0 16,0 0-16,0 0 15,0 0-15,1 0 16,-1 0 0,0 0-1,0 0-15,24 0 16,-23 0-16,-1 0 16,0 0 62,0 0-63,0 0-15,1 0 16,-1 0 0,0 0-1,0 0 95,0 0-95,1 0 1,-1 0 609,48 0-610,-47 0 1,-1 0 0</inkml:trace>
</inkml:ink>
</file>

<file path=ppt/ink/ink16.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1:52.861"/>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1 120 0,'24'0'15,"1"0"32,-1 0 47,24 0-78,1 0-16,-25-25 15,0 25-15,0 0 0,0 0 16,1 0-1,-1 0-15,0 0 16,0 0 0,0 0-16,1 0 0,-1-24 15,24 24 1,-24 0-16,0 0 0,1 0 31,-1 0-31,0 0 16,0 0-16,0 0 15,25 0-15,-25 0 16,0-24 0,0 24-16,1 0 0,-1-24 15,0 24 1,0 0-16,0 0 16,1 0-16,23 0 78,0-24-63,-24 24-15,1 0 16</inkml:trace>
</inkml:ink>
</file>

<file path=ppt/ink/ink17.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2:01.249"/>
    </inkml:context>
    <inkml:brush xml:id="br0">
      <inkml:brushProperty name="width" value="0.33333" units="cm"/>
      <inkml:brushProperty name="height" value="0.66667" units="cm"/>
      <inkml:brushProperty name="color" value="#FF00FF"/>
      <inkml:brushProperty name="tip" value="rectangle"/>
      <inkml:brushProperty name="rasterOp" value="maskPen"/>
      <inkml:brushProperty name="fitToCurve" value="1"/>
    </inkml:brush>
  </inkml:definitions>
  <inkml:trace contextRef="#ctx0" brushRef="#br0">1 247 0,'24'0'281,"1"-24"-265,23 0-16,-24 0 15,0 24 1,1-24-16,-1 24 0,0 0 16,0-24-1,0 24-15,1 0 16,-25-25-16,24 25 16,0-24-1,0 24-15,-24-24 16,24 24-16,1-24 0,-1 24 15,0-24-15,0 24 16,0 0-16,0 0 16,1 0-16,-1 0 15,0 0-15,0 0 16,0 0 0,25 0-16,-25 0 15,0 0-15,25 0 16,-25 0-16,0 0 15,0 0-15,0 0 16,1 0 0,-1 0 31,0 24-47,0-24 15,0 0-15,0 24 16,1 0-16,-1-24 15,0 24-15,0-24 16,-24 25-16,24-25 16,-24 24-1,25-24-15,-1 24 16,0-24-16,0 24 16,0-24-16,1 0 15,-1 0-15,0 24 16,0-24-16,0 0 15,-24 24 48,25-24-47,23 0-16,-24 0 15,0 0-15,0 25 16,1-25-16,-1 0 15,0 0-15,0 0 16,0 0-16,1 0 31,-1 0 16,0 0-47,0 0 16,0 24-1,1-24-15,-1 0 16,0 0 0,0 0-1,0 0 1,1 0 93,-1 0-93,48 0-16,-48 0 16,1 0-1,-1 0-15,24-24 16,-24 24-16,1-25 15,-1 25 1,0 0 47,0-24-48,25 24 1,-25 0-16,0 0 15,0-24 1,0 24-16,1 0 16,-1 0 15,0 0-31,0 0 16,0 0-1,0 0 1,1 0-16,-1 0 15,0 0 1,0 0-16,0 0 16,49 0-16,-25 0 15,49 0-15,-73 0 16,1 0 0,-1 0-1,0 0-15,0 0 31,0 0-15,0 0 0,1 0-1,-1 0-15,0 24 16,0-24-16,0 0 16,1 0-1,-1 0-15,0 0 16,0 0-16,0 0 15,25 0-15,-25 0 16,0 0-16,0 0 16,1 0-16,-1 0 15,0 0 63,24 0-62,-24 0 31,1 0-47,-1 0 16,0 0-1,0 0-15,0 0 16,1 0-16,-1 0 15,0 0 1,0 0-16,0-24 16,1 24-16,-1 0 31,0 0-15,0 0-1,0 0-15,25 0 16,-25 0-16,0 0 15,0 0 1,0 0-16,1 0 16</inkml:trace>
</inkml:ink>
</file>

<file path=ppt/ink/ink2.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4:05.038"/>
    </inkml:context>
    <inkml:brush xml:id="br0">
      <inkml:brushProperty name="width" value="0.33333" units="cm"/>
      <inkml:brushProperty name="height" value="0.66667" units="cm"/>
      <inkml:brushProperty name="color" value="#00FF00"/>
      <inkml:brushProperty name="tip" value="rectangle"/>
      <inkml:brushProperty name="rasterOp" value="maskPen"/>
      <inkml:brushProperty name="fitToCurve" value="1"/>
    </inkml:brush>
  </inkml:definitions>
  <inkml:trace contextRef="#ctx0" brushRef="#br0">1380 29 0,'-24'0'203,"-24"0"-203,24 0 16,-25 0-16,25 0 15,-24 0-15,23 0 16,1 0-16,0 0 16,0 0-1,0 0 220,-1 0-235,1 0 15,0 0-15,0 0 16,0 0 62,0 0-78,-1 0 16,-23 0-16,0 0 15,-1 0-15,1 0 16,24 0-16,-1 0 0,1 0 15,0 0 64,-24 0-64,23 0-15,1 0 16,0 0-16,0 0 15,0 0-15,0 0 16,-1 0 0,1 0-16,-24 0 15,24 0-15,-1 0 16,1 0 0,0 0-16,0 0 15,0 0 1,-1-24 15,1 24-31,0 0 16,0 0-1,0 0-15,-1 0 16</inkml:trace>
</inkml:ink>
</file>

<file path=ppt/ink/ink3.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4:08.628"/>
    </inkml:context>
    <inkml:brush xml:id="br0">
      <inkml:brushProperty name="width" value="0.33333" units="cm"/>
      <inkml:brushProperty name="height" value="0.66667" units="cm"/>
      <inkml:brushProperty name="color" value="#00FF00"/>
      <inkml:brushProperty name="tip" value="rectangle"/>
      <inkml:brushProperty name="rasterOp" value="maskPen"/>
      <inkml:brushProperty name="fitToCurve" value="1"/>
    </inkml:brush>
  </inkml:definitions>
  <inkml:trace contextRef="#ctx0" brushRef="#br0">1572-1 0,'-24'0'47,"0"0"15,0 0-46,-1 0-16,1 0 15,0 0-15,0 0 16,-25 0-16,1 0 0,24 0 16,0 0-1,-1 0-15,1 0 16,0 0 31,-24 0-32,-49 0-15,73 0 16,0 0 0,-1 0-16,1 0 15,0 0 1,-24 0 62,-1 0-62,1 0-16,24 0 15,-1 0-15,1 0 16,0 0-16,0 0 15,24 24 17,-48-24-17,23 0 1,-47 24 0,48-24-16,-1 0 15,1 0 1,0 0 31,0 0 93,0 0-124,-1 0 0,1 0-16,0 0 15,0 0 1,0 0 62,-1 0-62,1 0-16,0 0 15,0 0 1,0 0-1,0 0 48,-1 0-63,1 0 16,0 0 77,0 0-30,24 24 109</inkml:trace>
</inkml:ink>
</file>

<file path=ppt/ink/ink4.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4:15.558"/>
    </inkml:context>
    <inkml:brush xml:id="br0">
      <inkml:brushProperty name="width" value="0.33333" units="cm"/>
      <inkml:brushProperty name="height" value="0.66667" units="cm"/>
      <inkml:brushProperty name="color" value="#00FF00"/>
      <inkml:brushProperty name="tip" value="rectangle"/>
      <inkml:brushProperty name="rasterOp" value="maskPen"/>
      <inkml:brushProperty name="fitToCurve" value="1"/>
    </inkml:brush>
  </inkml:definitions>
  <inkml:trace contextRef="#ctx0" brushRef="#br0">1403 271 0,'-24'0'109,"0"0"-93,-1 0 31,-47-24-31,48 24-16,-25-24 15,1 24-15,-1 0 16,25-24-16,-24 0 15,0-25-15,23 49 16,-23 0-16,-25-24 16,49 24-16,-24-24 15,24 24-15,-1 0 16,1-24-16,0 24 16,0 0-16,0 0 15,-1 0 1,1 0-1,0 0 1,0 0-16,0 0 16,0 0-16,-1 0 15,1 0-15,0-25 16,0 25-16,0 0 16,-1 0 15,1 0-31,0 0 15,0 0 1,0 0 0,-1-24-16,1 24 15,0 0 1,0 0-16,0 0 16,-1 0 46,1 0-46,0 0 15,24 24-15,-24-24-1,24 25 1,0-1 109,0 0-110,0 0-15,0 0 16,24-24 234,24 0-250,-23 0 16,-1 0-16,0 0 15,0 0 126,25 0-125,23 0-1,-23 0-15,-1-24 16,-24 24-16,49-24 15,-25 24-15,-24 0 16,0 0 140,1 0-156,-1 0 16,0 0-16,0 0 94,0-24-79,1 24-15,-1 0 16,-24-24-16</inkml:trace>
</inkml:ink>
</file>

<file path=ppt/ink/ink5.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4:18.472"/>
    </inkml:context>
    <inkml:brush xml:id="br0">
      <inkml:brushProperty name="width" value="0.33333" units="cm"/>
      <inkml:brushProperty name="height" value="0.66667" units="cm"/>
      <inkml:brushProperty name="color" value="#00FF00"/>
      <inkml:brushProperty name="tip" value="rectangle"/>
      <inkml:brushProperty name="rasterOp" value="maskPen"/>
      <inkml:brushProperty name="fitToCurve" value="1"/>
    </inkml:brush>
  </inkml:definitions>
  <inkml:trace contextRef="#ctx0" brushRef="#br0">1598 63 0,'0'-24'62,"-49"24"141,25 0-203,0-24 16,0 24-16,0 0 16,0 0-16,-1 0 15,1 0 1,0 0-1,0 0 1,-25 0-16,25 0 16,0 0-16,0 0 15,0 0 1,-1 0-16,1 0 16,0 0-1,-24 0-15,23 0 16,1 0-1,0 0-15,0 0 16,0 0-16,0 0 16,-1 0-16,1 0 15,0 0 1,0 24 62,0-24-62,-1 0-16,1 0 15,0 0-15,0 24 16,0-24-16,-1 0 16,1 0-16,0 0 62,-49 24-46,49-24-16,0 0 15,0 0 1,0 0-16,0 0 16,-1 0-1,1 0-15,0 0 16,0 0-16,0 0 31,-1 0-31,1 0 31,0 0-31,0 0 16,0 0 0,-1 0-16,1 0 15,0 0 1,0 0-1,0 0-15,-1 0 16,1 0 62</inkml:trace>
</inkml:ink>
</file>

<file path=ppt/ink/ink6.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4:49.05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7160 270 0,'-48'24'188,"-1"-24"-172,1 24-16,-25 25 15,-23-49-15,71 0 0,-23 24 16,24-24-16,24 24 15,-24-24-15,0 0 16,-1 0-16,1 0 16,0 0-1,0 24-15,0-24 16,-1 24-16,1 1 16,-24-1-16,24-24 15,-25 24-15,25 0 16,0-24-1,0 0-15,-1 0 16,1 0 0,0 24-16,0-24 15,0 0-15,0 25 16,-25-25-16,49 24 16,-48-24-16,24 0 15,-1 0-15,1 0 16,0 0-16,0 0 15,0 24-15,-1-24 16,1 0-16,0 0 16,0 0-16,0 0 15,-73 0-15,24 0 16,-48 24-16,25-24 16,23 24-16,-24-24 15,25 0-15,-1 25 16,1-25-16,23 0 15,1 0 1,24 0-16,-25 0 16,1 0-16,-49 0 15,25 0-15,-25 0 16,24 0-16,1 24 16,-25-24-16,24 0 15,25 0-15,0 0 16,23 0-16,1 0 15,0 0-15,0 0 16,0 24-16,-1-24 63,-47 24-48,-25 24-15,24-48 16,1 0-16,24 0 15,23 0-15,1 0 16,-24 0 62,24 0-78,-25-24 0,1-24 16,24 48-1,-25 0-15,1-24 16,-1 24-16,-23-24 16,48 24-16,0 0 0,-1 0 15,1-25-15,0 25 16,0 0 15,0-24-31,-1 24 16,-23 0-16,-25 0 15,-23 0-15,-1 0 16,0 0 0,25 0-16,-25 0 0,48 0 15,25 0-15,-48 0 78,-1 0-62,-48-24-16,0 24 16,49 0-16,-25 0 15,73 0-15,24-24 16,-25 24 62,-71-24-78,23 24 16,25 0-16,24-25 15,-1 25-15,1-24 16,0 24-16,0 0 16,-49 0 62,-24 0-78,1 0 15,23 0-15,-24 0 16,25 0-16,48-24 16,-1 24-1,1 0 1,0 0 62,0-24-47,0 24-31,-1 0 16,1 0-1,0-24-15,0 24 16,0-25 0,0 25-1,-1 0-15,1 0 16,-24 0-16,24 0 16,-25-24-1,25 24-15,0 0 16,0 0-16,-1 0 15,1-24-15,0 24 16,0 0 0,0 0-1,-25-24 157,1 24-156,0 0-16,23-24 156,25-1-140,-24 25 46,0 0 1,0-24-48,121 0 142,-1 0-157,25 0 15,-24 0-15,-49-1 16,1 25-16,-25-24 15,0 24-15,0-24 16,1 24-16,-1-24 16,0 24-16,0 0 15,0 0 1,0 0-16,1 0 16,23 0-16,-24 0 15,0 0-15,1 0 16,-1 0-1,48 0 79,-23-24-78,-1 24-16,1 0 15,-25 0-15,0 0 16,0 0-16,24 0 16,-23 0-16,-1 0 15,0 0-15,0 24 16,0-24-16,25 0 16,-25 0-16,0 0 15,0 0-15,1 24 16,-1-24-16,24 0 15,-24 0-15,1 24 16,-1-24 0,0 0-16,0 0 15,0 0 1,0 0 0,1 0-16,23 0 15,-24 0-15,25 0 0,-1 0 16,0 0-16,1 0 15,23 0-15,-23 0 16,-25 0 0,24 0-16,-24 0 0,1 0 15,-1 0 32,73 0-31,-1 0-1,-47 0-15,-1 0 16,-24 0 0,25 0-16,-25 0 15,0 0-15,0 0 16,0 0 0,1 0-1,-1 0 1,24 0-16,25 0 15,24 0-15,-49 0 16,25 0-16,23-24 16,-47 24-16,-1 0 15,-24-24-15,0 24 16,1 0 15,-1 0 0,0-24-31,49 24 16,23-25-16,-23 1 16,48 24-16,-49 0 15,1-24-15,-49 24 16,0 0 0,1-24-16,-1 24 46,48 0-30,-23 0 0,-1 0-16,49 0 15,-49 0-15,-24 24 16,1-24-16,-1 0 16,0 24-16,0 0 62,0-24-46,25 0-16,-25 0 15,24 0-15,-23 0 16,23 0-16,0 49 16,-24-49-16,1 0 15,-1 0-15,0 0 16,0 0 62,0 0-62,49 0-1,-25 0-15,1 0 0,-25 0 16,49 0-16,-1-24 15,-48 24 1,0 0-16,1 0 16,-1 0-16,24 0 62,-24 0-46,25 0-16,-25 0 15,0 0 1,0 0-16,1 0 16,-1 0 15,0-25-15,0 25-1,25 0-15,-25 0 16,0 0-16,0 0 15,0 0 1,0 0 15,49-24-15,24 24-16,-25 0 16,-23 0-16,-1 0 15,-24 0-15,1 0 16,-1 0-16,0 0 15,0 0 64,0 0-64,25 0 1,-25 0-16,0 0 15,0 0 64,49 0-64,-49 0-15,0 0 16,0 0-1,1 0 1,23 0 140,-24 0-156,0 0 16,1 24 125,-1-24-126,0 0 1,0 25 46,0-25-46,-24 24 0,24-24 93,1 0-93,-1 0-1,0 24-15,0 0 0,0-24 16,25 24 31,-25-24-32,24 0-15,-23 0 16,-1 0 0,0 25-16</inkml:trace>
</inkml:ink>
</file>

<file path=ppt/ink/ink7.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5:03.98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11696 202 0,'-24'0'0,"0"0"16,0 0-16,-1-25 16,1 25-1,-72 0 63,23 0-62,0 25-16,1-25 16,23 0-16,25 0 15,0 0 1,0 0-16,0 0 16,-1 24-1,-23 0-15,24-24 16,-49 0-16,-23 24 15,47-24-15,1 24 16,24-24-16,-1 0 16,1 0-16,0 0 15,0 0 48,-49 0-48,-23 24-15,23 1 16,-48-1-16,24-24 16,25 48-16,47-48 15,1 0-15,-48 0 78,-1 0-62,-24 0-16,25 24 16,-25-24-16,73 0 15,0 0-15,-1 0 0,1 0 32,0 0-32,0 0 15,0 0 1,0 0-1,-1 0-15,1 0 0,0 0 16,-24 0-16,-1 0 16,25 0-1,-24 0-15,-1 0 0,1 0 16,-1 0-16,-23 0 16,24 25-16,23-25 15,1 0 1,0 0-16,-49 24 47,-23 0-32,23-24-15,-24 24 16,25-24-16,-25 0 16,49 49-16,23-49 15,1 0-15,-24 0 94,24 24-94,-25 0 16,1-24-16,24 24 15,-1 0-15,-23-24 16,24 25-16,0-25 15,-25 0-15,25 0 16,0 0 0,0 0-1,0 0-15,-1 0 32,1 0-32,-48 0 15,23 0-15,-48 0 16,49-25-16,-24 25 15,-1-24-15,49 24 16,24-24-16,-24 0 16,-1 0-16,1 24 15,0-25-15,0 1 16,0 24-16,-1 0 16,-47-24-16,23-24 15,25 48-15,-24-25 16,0 25-16,-49-24 15,48 0-15,25 0 16,0 24-16,24-24 16,-24-1-16,0 25 15,-1 0-15,1 0 16,0-24-16,0 24 16,0-24-16,-1 24 15,1 0-15,0 0 156,-48 0-140,-25 0 0,0 0-16,-24 0 15,73 0-15,23 0 0,1 0 16,-72 0 62,23 0-78,0 0 16,-48 0-16,25-24 15,47 24-15,25 0 0,0-24 16,0 24 15,0-24-15,-1 24-16,1 0 0,-24 0 15,-1-25-15,25 25 16,-24-24-16,24 24 16,-25 0-1,25-24-15,-24 24 0,23 0 16,1 0-16,0 0 16,0 0-1,0 0-15,0 0 16,-1 0-16,1-24 15,0 24-15,-24-24 16,23 24-16,1 0 16,0-25-1,0 25-15,0 0 16,-25 0 0,25 0-16,-24 0 15,-1 0-15,25 0 16,-48 0-16,23 0 15,1 0-15,-1 0 16,1 0-16,24 0 16,0 0-16,-1 0 15,-23 0-15,24 0 16,0 0 0,-1 0-16,1 0 31,0 0-31,-24 0 15,24 0 1,-25 0-16,1 0 16,-1 0-16,-47 25 15,47-25-15,25 0 16,0 0-16,0 0 16,-1 0-16,25 24 15,-24-24-15,0 0 16,0 0-16,0 0 15,0 0-15,-1 0 16,1 0-16,0 0 16,0 0-16,0 0 15,-25 0 1,25 0-16,-24 0 16,23 0-16,1 0 15,0 0-15,0 0 16,0 0-1,-1 0-15,1 0 16,0 0 0,0 0-1,-49 0-15,25 0 16,-49 0-16,25 0 16,-25-24-16,73-1 15,-1 25-15,1 0 16,24-24-16,-24 24 15,0 0-15,-24 0 16,23 0-16,-23-24 16,0 24-16,-1 0 0,25 0 15,-49 0 1,49 0-16,0 0 16,-49 0-16,49 0 15,-24 0-15,0 0 16,-49 0-16,48 0 0,1 24 15,24-24-15,0 0 16,-1 0-16,1 0 31,0 0-31,-24 0 0,23 24 16,1-24-16,-24 0 16,0 0-16,23 25 15,1-25-15,0 0 16,0 0-16,0 0 15,-1 0 17,1 24-17,-24-24-15,24 0 16,-1 24-16,1-24 16,0 0-16,0 0 15,0 24-15,-1-24 16,1 24-1,0-24-15,0 0 16,0 25 0,0-25-1,-1 0 1,1 0 15,0 24-15,0-24-1,0 0-15,-1 0 16,1 0 0,0 0-16,-24 0 15,23 0-15,-23 0 16,-25 0-16,49 24 16,0-24-16,0 0 93,0 0-77,0 0 0,-1 0 15,1 0-16,0 0 1,0 0 15,0 0-15,-1 0 109,1 0-109,0 0-1,24 24 16,-24-24 1,0 0 15,-1 0-32,1 0 1,0 0-1,48 0 282,0 0-281,49 0-16,24 0 16</inkml:trace>
</inkml:ink>
</file>

<file path=ppt/ink/ink8.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5:55.166"/>
    </inkml:context>
    <inkml:brush xml:id="br0">
      <inkml:brushProperty name="width" value="0.33333" units="cm"/>
      <inkml:brushProperty name="height" value="0.66667" units="cm"/>
      <inkml:brushProperty name="color" value="#00FFFF"/>
      <inkml:brushProperty name="tip" value="rectangle"/>
      <inkml:brushProperty name="rasterOp" value="maskPen"/>
      <inkml:brushProperty name="fitToCurve" value="1"/>
    </inkml:brush>
  </inkml:definitions>
  <inkml:trace contextRef="#ctx0" brushRef="#br0">4064 149 0,'-73'0'343,"-48"0"-327,24 0-16,49 0 16,24 0-16,-1 0 15,-23 0 173,24 0-188,0 0 15,0 0-15,-1 25 16,1-25-16,0 0 16,0 0-16,0 0 15,-1 0-15,1 0 16,0 0-1,0 0 1,0 0-16,-1 0 16,1 0-16,0 0 15,0 0 1,0 0 0,-1 0-1,1 0 1,0 24-1,0-24-15,0 0 0,0 0 16,-1 0-16,1 0 16,0 0-1,24 24 32,-48-24-47,23 0 16,1 0-16,0 0 31,0 0 141,-25 0-172,25 0 16,0 0-16,0 0 15,0 0-15,-1 0 16,1 0-16,0 0 15,0 0 1,0 0-16,-49 24 125,-24-24-109,25 24-16,48-24 15,-1 0-15,1 0 16,0 0 0,24 25-16,-24-25 62,0 0-62,-49 24 16,49-24-16,-24 0 15,23 24-15,1-24 16,0 0-16,0 0 31,0 0-15,-1 0-16,1 0 15,0 0-15,0 0 16,-25 0-16,25 0 16,0 0-16,0 0 15,0 0 17,-1 0 77,-23 0-93,0 0-16,24 0 15,-1 0 1,1 0-16,0 0 15,0 0-15,0 0 32,-25-24-1,25 24-31,-49 0 16,25-24-16,0 24 15,-1-25-15,25 25 16,0 0-1,0 0-15,0-24 0,-1 0 16,1 24-16,0 0 16,24-24-16,-24 24 15,0-24-15,-1 24 16,1-25-16,0 25 16,0 0-16,0-24 15,-1 24-15,1-24 16,0 24-16,0-24 15,0 24 1,-1 0-16,1 0 16,0 0-16,0 0 15,24-24 95,-24 24-95,-49-24 1,49 24 0,0-25-16,0 25 31,-1 0-16,1 0 110,0 0-109,0 0-16,0 0 16,-1 0-1,1 0-15,0 0 16,0 0 46,0 0-30,-1 0-32,1 0 15,0 0 63,0 0-15,0 0-47,0 0 155</inkml:trace>
</inkml:ink>
</file>

<file path=ppt/ink/ink9.xml><?xml version="1.0" encoding="utf-8"?>
<inkml:ink xmlns:inkml="http://www.w3.org/2003/InkML">
  <inkml:definitions>
    <inkml:context xml:id="ctx0">
      <inkml:inkSource xml:id="inkSrc0">
        <inkml:traceFormat>
          <inkml:channel name="X" type="integer" max="2560" units="cm"/>
          <inkml:channel name="Y" type="integer" max="1080" units="cm"/>
          <inkml:channel name="T" type="integer" max="2.14748E9" units="dev"/>
        </inkml:traceFormat>
        <inkml:channelProperties>
          <inkml:channelProperty channel="X" name="resolution" value="32.0802" units="1/cm"/>
          <inkml:channelProperty channel="Y" name="resolution" value="32.33533" units="1/cm"/>
          <inkml:channelProperty channel="T" name="resolution" value="1" units="1/dev"/>
        </inkml:channelProperties>
      </inkml:inkSource>
      <inkml:timestamp xml:id="ts0" timeString="2021-12-27T21:16:10.469"/>
    </inkml:context>
    <inkml:brush xml:id="br0">
      <inkml:brushProperty name="width" value="0.33333" units="cm"/>
      <inkml:brushProperty name="height" value="0.66667" units="cm"/>
      <inkml:brushProperty name="color" value="#00FFFF"/>
      <inkml:brushProperty name="tip" value="rectangle"/>
      <inkml:brushProperty name="rasterOp" value="maskPen"/>
      <inkml:brushProperty name="fitToCurve" value="1"/>
    </inkml:brush>
  </inkml:definitions>
  <inkml:trace contextRef="#ctx0" brushRef="#br0">4233 161 0,'-24'0'265,"0"0"-202,0 0-63,-1-24 15,1 24-15,0 0 16,0 0-16,0-24 16,-1 24-16,1 0 15,0 0 1,0 0-1,-25 0 79,25 0-63,-24 0-31,24-24 0,0 24 16,-1 0-16,1 0 16,0 0-16,24-25 78,-48 25-63,23 0 1,-47-24 78,48 24-94,-1-24 15,1 24 1,0 0-16,0 0 78,0 0-62,-49 0-16,1 0 15,23 0-15,25 0 16,-24 0-16,23 0 16,1 0-16,0 0 15,-49 0 48,49 0-63,0 0 15,0 0-15,0 0 16,-1 0-16,1 0 16,0 0-1,0 0 126,-24 24-125,-49 0-16,73-24 15,-1 0-15,25 25 16,-48-25 15,24 24-31,0 0 16,-1 0-16,-23 0 15,24-24-15,0 0 16,-1 0-16,1 0 16,0 0-1,0 0-15,0 25 16,24-1-1,-24-24-15,-1 0 63,-23 24-32,24-24-31,0 0 16,-1 24 78,1-24-94,-24 24 15,24-24-15,-1 0 16,1 25-16,0-25 15,0 0 1,0 0 0,-1 0-16,1 0 15,0 0-15,0 0 16,24 24-16,-24-24 16,0 0-1,-1 0 1,1 0 78,0 0-79,0 0 1,0 0-16,-1 0 15,1 0-15,0 0 16,0 0-16,0 0 16,-1-24-16,1 24 109,-24-25-93,48 1-1,-24 24 1,-1 0-16,25-24 16,-24 24-16,0 0 15,0 0-15,0 0 16,0-24-1,-1 24 1,1 0-16,0 0 16,0 0 15,0 0 31,-1 0-62,1 0 16,0 0 0,0 0-1,0 0 1,-1 0-16,1 0 16,0 0-16,0 0 15,0 0 32,-1 0-31,1 0-16,0 0 15,0 0-15,0 0 16,0 0-16,-1 0 0,1 0 16,0 0-16,0 0 31,0 0-16,-1 0-15,1 0 16,0 0-16,-24 0 16,23 0-16,1 0 15,0 0-15,0 0 16,0 0-16,-1 0 16,1 0-1,0 0-15,0 0 16,0 0-16,-25 0 15,25 0-15,-24 0 16,-1 0-16,25 0 16,0 0-16,0 0 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A8D43A4-2466-495E-B90E-84C07F98C5F4}"/>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00624B6A-D1B0-4F25-86A8-FCF2A24591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39C0061D-21CA-4994-AECA-68EE1DAC3B76}"/>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5" name="מציין מיקום של כותרת תחתונה 4">
            <a:extLst>
              <a:ext uri="{FF2B5EF4-FFF2-40B4-BE49-F238E27FC236}">
                <a16:creationId xmlns:a16="http://schemas.microsoft.com/office/drawing/2014/main" id="{0920CB90-3D54-4D37-817B-8A5EB4847DB2}"/>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EDA673B-C5E2-4A69-AFC4-9988D2A12072}"/>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1277764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9132EB3-4573-4CE2-B8E5-B2A01383E20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5A4F4319-A7E0-492D-81C6-5ED037B31A31}"/>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2FB0DDC-9D9C-4D72-821E-377D9E1A2CCA}"/>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5" name="מציין מיקום של כותרת תחתונה 4">
            <a:extLst>
              <a:ext uri="{FF2B5EF4-FFF2-40B4-BE49-F238E27FC236}">
                <a16:creationId xmlns:a16="http://schemas.microsoft.com/office/drawing/2014/main" id="{C680390F-2F84-4193-B73A-4BF52B5186E9}"/>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98F1F77-69B0-48C9-A765-5A5E377AC79C}"/>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410700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C2AB890F-352B-4D18-B758-3E451639F4B4}"/>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01C8A72-7594-486C-98EA-0D0A42AA663F}"/>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0BFE862-E5AA-47BE-8F07-9C2CBF2A2750}"/>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5" name="מציין מיקום של כותרת תחתונה 4">
            <a:extLst>
              <a:ext uri="{FF2B5EF4-FFF2-40B4-BE49-F238E27FC236}">
                <a16:creationId xmlns:a16="http://schemas.microsoft.com/office/drawing/2014/main" id="{A4F3B148-A523-4698-9E68-C11A4E3A427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7E3B7DB-46C0-4ABE-A9FC-0A1480F9512F}"/>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306638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17FDB29-07B9-4CAD-BFBE-4816A0797B41}"/>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5F218A2D-0943-4FE6-855E-6BB3DAC7A8F3}"/>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1932800-A74B-4847-8E91-687D60CED2AD}"/>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5" name="מציין מיקום של כותרת תחתונה 4">
            <a:extLst>
              <a:ext uri="{FF2B5EF4-FFF2-40B4-BE49-F238E27FC236}">
                <a16:creationId xmlns:a16="http://schemas.microsoft.com/office/drawing/2014/main" id="{3845C5C0-25AC-4AAD-8E8D-1EC07BDBC05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5E19C4F-D174-4F09-B698-7116D2AE5CF9}"/>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52959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B87984-493D-4A56-815A-6CD925F8E227}"/>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EBEA2E29-DCD3-4BB1-995E-48633B9185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060A6984-3482-4775-B280-E0B563599834}"/>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5" name="מציין מיקום של כותרת תחתונה 4">
            <a:extLst>
              <a:ext uri="{FF2B5EF4-FFF2-40B4-BE49-F238E27FC236}">
                <a16:creationId xmlns:a16="http://schemas.microsoft.com/office/drawing/2014/main" id="{23989240-E3E9-4810-9BC7-08CD3BA2A744}"/>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2AC09EE3-9AA0-44CB-B59F-75AF31E304EE}"/>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2331247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3E540B0-8A70-40D7-A866-7444207EC48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E98E074-7940-4AB5-A335-985167D32CCF}"/>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2E1E3442-C9AC-4D54-A19A-0B18D8C6CE3E}"/>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28D9CFB5-1AF2-4456-A09F-E161A0207B13}"/>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6" name="מציין מיקום של כותרת תחתונה 5">
            <a:extLst>
              <a:ext uri="{FF2B5EF4-FFF2-40B4-BE49-F238E27FC236}">
                <a16:creationId xmlns:a16="http://schemas.microsoft.com/office/drawing/2014/main" id="{0B45E6A8-B87F-4280-935C-6800713C0D93}"/>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9AEE2A9-13AB-4C88-B60A-181BD1C93A5A}"/>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389434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2F72CAC-8909-4D89-8F65-6F8793A18CED}"/>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B24E837-1A19-48B8-9016-7FBB29012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2F64A7EE-008F-4ED5-94B0-A75AEBB29A85}"/>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F479EC8F-4142-4958-8CFB-927A653093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18832BA-F584-475A-9D90-F52744BC2D21}"/>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B4F1C85-DCD3-4CDE-8B5E-B648A52DC171}"/>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8" name="מציין מיקום של כותרת תחתונה 7">
            <a:extLst>
              <a:ext uri="{FF2B5EF4-FFF2-40B4-BE49-F238E27FC236}">
                <a16:creationId xmlns:a16="http://schemas.microsoft.com/office/drawing/2014/main" id="{B62CDE21-F1FE-400B-A1FD-8F2F22886C1F}"/>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9382DD25-238C-48DF-8211-75DC5FA081BA}"/>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902452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82BC894-AA04-401E-A6B7-BA3217182BBD}"/>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592014ED-A48D-4949-A24E-2B3081FDB843}"/>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4" name="מציין מיקום של כותרת תחתונה 3">
            <a:extLst>
              <a:ext uri="{FF2B5EF4-FFF2-40B4-BE49-F238E27FC236}">
                <a16:creationId xmlns:a16="http://schemas.microsoft.com/office/drawing/2014/main" id="{82B49069-4FEF-458B-8F91-49E443784C36}"/>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9F50F9E5-0158-417B-B40C-8E359EFC3B10}"/>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160297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43C81E36-80DB-4D13-84DE-3E771B1F894C}"/>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3" name="מציין מיקום של כותרת תחתונה 2">
            <a:extLst>
              <a:ext uri="{FF2B5EF4-FFF2-40B4-BE49-F238E27FC236}">
                <a16:creationId xmlns:a16="http://schemas.microsoft.com/office/drawing/2014/main" id="{2FFCD46D-D6BF-4242-9ECC-7A02EA82175D}"/>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AAF35D2C-AA9E-45B7-BF6E-12E3C16CD131}"/>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343047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856E466-1322-4286-ACF0-FB53F5B7CCE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14930BA9-388D-449E-97FD-963837AD1B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6537BCE9-DD1F-41DD-B53B-C30436F9BC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E658CF9D-5985-4CB3-AF0E-D13A402C6482}"/>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6" name="מציין מיקום של כותרת תחתונה 5">
            <a:extLst>
              <a:ext uri="{FF2B5EF4-FFF2-40B4-BE49-F238E27FC236}">
                <a16:creationId xmlns:a16="http://schemas.microsoft.com/office/drawing/2014/main" id="{4BB9CA8C-BBAC-4EF1-88F9-8F49E092699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BB2123D6-C5A2-4ACF-9571-D9830480B008}"/>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314826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04D3B21-58B6-4299-B9BB-127EEE22EE3E}"/>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069D6039-044F-4F24-AE97-75CD61446F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E2A2FDA8-F5AB-414E-B03F-895A9CD2E4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9411402A-63D6-4971-9119-122ECAEA718E}"/>
              </a:ext>
            </a:extLst>
          </p:cNvPr>
          <p:cNvSpPr>
            <a:spLocks noGrp="1"/>
          </p:cNvSpPr>
          <p:nvPr>
            <p:ph type="dt" sz="half" idx="10"/>
          </p:nvPr>
        </p:nvSpPr>
        <p:spPr/>
        <p:txBody>
          <a:bodyPr/>
          <a:lstStyle/>
          <a:p>
            <a:fld id="{6C0DA246-71F9-4B6F-90C0-9BB61F1237AF}" type="datetimeFigureOut">
              <a:rPr lang="he-IL" smtClean="0"/>
              <a:t>כ"ג/טבת/תשפ"ב</a:t>
            </a:fld>
            <a:endParaRPr lang="he-IL"/>
          </a:p>
        </p:txBody>
      </p:sp>
      <p:sp>
        <p:nvSpPr>
          <p:cNvPr id="6" name="מציין מיקום של כותרת תחתונה 5">
            <a:extLst>
              <a:ext uri="{FF2B5EF4-FFF2-40B4-BE49-F238E27FC236}">
                <a16:creationId xmlns:a16="http://schemas.microsoft.com/office/drawing/2014/main" id="{9F31A456-447D-42B6-B235-EB547C923DC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54D21889-3523-425D-8711-99ADE19D0E39}"/>
              </a:ext>
            </a:extLst>
          </p:cNvPr>
          <p:cNvSpPr>
            <a:spLocks noGrp="1"/>
          </p:cNvSpPr>
          <p:nvPr>
            <p:ph type="sldNum" sz="quarter" idx="12"/>
          </p:nvPr>
        </p:nvSpPr>
        <p:spPr/>
        <p:txBody>
          <a:bodyPr/>
          <a:lstStyle/>
          <a:p>
            <a:fld id="{D9CF0D4B-2C5F-45E8-9D7B-A21E1FD28867}" type="slidenum">
              <a:rPr lang="he-IL" smtClean="0"/>
              <a:t>‹#›</a:t>
            </a:fld>
            <a:endParaRPr lang="he-IL"/>
          </a:p>
        </p:txBody>
      </p:sp>
    </p:spTree>
    <p:extLst>
      <p:ext uri="{BB962C8B-B14F-4D97-AF65-F5344CB8AC3E}">
        <p14:creationId xmlns:p14="http://schemas.microsoft.com/office/powerpoint/2010/main" val="1514249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66C68B20-B8E4-495D-8817-3212C38F94E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51C1ED8-8413-4961-968A-6CA038B313D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2B4BB6D-1D5D-44E1-98D2-86C10502F02A}"/>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0DA246-71F9-4B6F-90C0-9BB61F1237AF}" type="datetimeFigureOut">
              <a:rPr lang="he-IL" smtClean="0"/>
              <a:t>כ"ג/טבת/תשפ"ב</a:t>
            </a:fld>
            <a:endParaRPr lang="he-IL"/>
          </a:p>
        </p:txBody>
      </p:sp>
      <p:sp>
        <p:nvSpPr>
          <p:cNvPr id="5" name="מציין מיקום של כותרת תחתונה 4">
            <a:extLst>
              <a:ext uri="{FF2B5EF4-FFF2-40B4-BE49-F238E27FC236}">
                <a16:creationId xmlns:a16="http://schemas.microsoft.com/office/drawing/2014/main" id="{54282464-9466-4288-B605-B5820DF849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11168416-0B52-407D-B1F0-EC6A343D1DF0}"/>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9CF0D4B-2C5F-45E8-9D7B-A21E1FD28867}" type="slidenum">
              <a:rPr lang="he-IL" smtClean="0"/>
              <a:t>‹#›</a:t>
            </a:fld>
            <a:endParaRPr lang="he-IL"/>
          </a:p>
        </p:txBody>
      </p:sp>
    </p:spTree>
    <p:extLst>
      <p:ext uri="{BB962C8B-B14F-4D97-AF65-F5344CB8AC3E}">
        <p14:creationId xmlns:p14="http://schemas.microsoft.com/office/powerpoint/2010/main" val="174603506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customXml" Target="../ink/ink14.xml"/><Relationship Id="rId13" Type="http://schemas.openxmlformats.org/officeDocument/2006/relationships/image" Target="../media/image21.emf"/><Relationship Id="rId3" Type="http://schemas.openxmlformats.org/officeDocument/2006/relationships/image" Target="../media/image1.png"/><Relationship Id="rId7" Type="http://schemas.openxmlformats.org/officeDocument/2006/relationships/image" Target="../media/image18.emf"/><Relationship Id="rId12" Type="http://schemas.openxmlformats.org/officeDocument/2006/relationships/customXml" Target="../ink/ink16.xml"/><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customXml" Target="../ink/ink13.xml"/><Relationship Id="rId11" Type="http://schemas.openxmlformats.org/officeDocument/2006/relationships/image" Target="../media/image20.emf"/><Relationship Id="rId5" Type="http://schemas.openxmlformats.org/officeDocument/2006/relationships/image" Target="../media/image17.emf"/><Relationship Id="rId15" Type="http://schemas.openxmlformats.org/officeDocument/2006/relationships/image" Target="../media/image22.emf"/><Relationship Id="rId10" Type="http://schemas.openxmlformats.org/officeDocument/2006/relationships/customXml" Target="../ink/ink15.xml"/><Relationship Id="rId4" Type="http://schemas.openxmlformats.org/officeDocument/2006/relationships/customXml" Target="../ink/ink12.xml"/><Relationship Id="rId9" Type="http://schemas.openxmlformats.org/officeDocument/2006/relationships/image" Target="../media/image19.emf"/><Relationship Id="rId14" Type="http://schemas.openxmlformats.org/officeDocument/2006/relationships/customXml" Target="../ink/ink1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emf"/><Relationship Id="rId11" Type="http://schemas.openxmlformats.org/officeDocument/2006/relationships/customXml" Target="../ink/ink5.xml"/><Relationship Id="rId5" Type="http://schemas.openxmlformats.org/officeDocument/2006/relationships/customXml" Target="../ink/ink2.xml"/><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customXml" Target="../ink/ink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9.emf"/><Relationship Id="rId5" Type="http://schemas.openxmlformats.org/officeDocument/2006/relationships/customXml" Target="../ink/ink7.xml"/><Relationship Id="rId4" Type="http://schemas.openxmlformats.org/officeDocument/2006/relationships/image" Target="../media/image8.emf"/></Relationships>
</file>

<file path=ppt/slides/_rels/slide5.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customXml" Target="../ink/ink8.xml"/><Relationship Id="rId7" Type="http://schemas.openxmlformats.org/officeDocument/2006/relationships/customXml" Target="../ink/ink10.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customXml" Target="../ink/ink9.xml"/><Relationship Id="rId4" Type="http://schemas.openxmlformats.org/officeDocument/2006/relationships/image" Target="../media/image10.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customXml" Target="../ink/ink1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00747B5-81DB-496E-82FB-3AC54602D995}"/>
              </a:ext>
            </a:extLst>
          </p:cNvPr>
          <p:cNvSpPr>
            <a:spLocks noGrp="1"/>
          </p:cNvSpPr>
          <p:nvPr>
            <p:ph type="title"/>
          </p:nvPr>
        </p:nvSpPr>
        <p:spPr/>
        <p:txBody>
          <a:bodyPr/>
          <a:lstStyle/>
          <a:p>
            <a:pPr algn="ctr"/>
            <a:r>
              <a:rPr lang="he-IL" dirty="0">
                <a:solidFill>
                  <a:schemeClr val="tx2"/>
                </a:solidFill>
                <a:cs typeface="+mn-cs"/>
              </a:rPr>
              <a:t>משבר השבבים העולמי</a:t>
            </a:r>
          </a:p>
        </p:txBody>
      </p:sp>
      <p:sp>
        <p:nvSpPr>
          <p:cNvPr id="3" name="מציין מיקום תוכן 2">
            <a:extLst>
              <a:ext uri="{FF2B5EF4-FFF2-40B4-BE49-F238E27FC236}">
                <a16:creationId xmlns:a16="http://schemas.microsoft.com/office/drawing/2014/main" id="{511C0654-8403-43D4-A9B5-9CFB266D4F1E}"/>
              </a:ext>
            </a:extLst>
          </p:cNvPr>
          <p:cNvSpPr>
            <a:spLocks noGrp="1"/>
          </p:cNvSpPr>
          <p:nvPr>
            <p:ph idx="1"/>
          </p:nvPr>
        </p:nvSpPr>
        <p:spPr/>
        <p:txBody>
          <a:bodyPr>
            <a:normAutofit/>
          </a:bodyPr>
          <a:lstStyle/>
          <a:p>
            <a:pPr marL="0" indent="0" algn="ctr">
              <a:buNone/>
            </a:pPr>
            <a:r>
              <a:rPr lang="he-IL" sz="3600" dirty="0">
                <a:solidFill>
                  <a:schemeClr val="tx2"/>
                </a:solidFill>
              </a:rPr>
              <a:t>איגוד קציני בטיחות בתעבורה</a:t>
            </a:r>
          </a:p>
          <a:p>
            <a:pPr algn="ctr"/>
            <a:endParaRPr lang="he-IL" sz="3600" dirty="0">
              <a:solidFill>
                <a:schemeClr val="tx2"/>
              </a:solidFill>
            </a:endParaRPr>
          </a:p>
          <a:p>
            <a:pPr marL="0" indent="0" algn="ctr">
              <a:buNone/>
            </a:pPr>
            <a:r>
              <a:rPr lang="he-IL" sz="3600" dirty="0">
                <a:solidFill>
                  <a:schemeClr val="tx2"/>
                </a:solidFill>
              </a:rPr>
              <a:t>28.12.2021</a:t>
            </a:r>
          </a:p>
          <a:p>
            <a:pPr marL="0" indent="0" algn="ctr">
              <a:buNone/>
            </a:pPr>
            <a:r>
              <a:rPr lang="he-IL" sz="3600" dirty="0">
                <a:solidFill>
                  <a:schemeClr val="tx2"/>
                </a:solidFill>
              </a:rPr>
              <a:t>שפיים</a:t>
            </a:r>
          </a:p>
          <a:p>
            <a:pPr marL="0" indent="0" algn="ctr">
              <a:buNone/>
            </a:pPr>
            <a:endParaRPr lang="he-IL" sz="3600" dirty="0">
              <a:solidFill>
                <a:schemeClr val="tx2"/>
              </a:solidFill>
            </a:endParaRPr>
          </a:p>
          <a:p>
            <a:pPr marL="0" indent="0" algn="ctr">
              <a:buNone/>
            </a:pPr>
            <a:r>
              <a:rPr lang="he-IL" sz="3600" dirty="0">
                <a:solidFill>
                  <a:schemeClr val="tx2"/>
                </a:solidFill>
              </a:rPr>
              <a:t>יקי אנוך, נשיא </a:t>
            </a:r>
          </a:p>
          <a:p>
            <a:pPr marL="0" indent="0" algn="ctr">
              <a:buNone/>
            </a:pPr>
            <a:r>
              <a:rPr lang="he-IL" sz="3600" dirty="0">
                <a:solidFill>
                  <a:schemeClr val="tx2"/>
                </a:solidFill>
              </a:rPr>
              <a:t> איגוד יבואני הרכב בישראל</a:t>
            </a:r>
          </a:p>
        </p:txBody>
      </p:sp>
      <p:pic>
        <p:nvPicPr>
          <p:cNvPr id="4" name="תמונה 3">
            <a:extLst>
              <a:ext uri="{FF2B5EF4-FFF2-40B4-BE49-F238E27FC236}">
                <a16:creationId xmlns:a16="http://schemas.microsoft.com/office/drawing/2014/main" id="{AF565983-D0EE-4869-AAEE-B5BA0D8636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Tree>
    <p:extLst>
      <p:ext uri="{BB962C8B-B14F-4D97-AF65-F5344CB8AC3E}">
        <p14:creationId xmlns:p14="http://schemas.microsoft.com/office/powerpoint/2010/main" val="3905608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F432195-64F4-41E3-A603-459187DA6117}"/>
              </a:ext>
            </a:extLst>
          </p:cNvPr>
          <p:cNvSpPr>
            <a:spLocks noGrp="1"/>
          </p:cNvSpPr>
          <p:nvPr>
            <p:ph type="title"/>
          </p:nvPr>
        </p:nvSpPr>
        <p:spPr>
          <a:xfrm>
            <a:off x="640351" y="355004"/>
            <a:ext cx="10410087" cy="1140310"/>
          </a:xfrm>
        </p:spPr>
        <p:txBody>
          <a:bodyPr>
            <a:noAutofit/>
          </a:bodyPr>
          <a:lstStyle/>
          <a:p>
            <a:pPr algn="ctr"/>
            <a:r>
              <a:rPr lang="he-IL" sz="40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cs typeface="+mn-cs"/>
              </a:rPr>
              <a:t>מדינות הפועלות לעצמאות בתחום ייצור השבבים</a:t>
            </a:r>
          </a:p>
        </p:txBody>
      </p:sp>
      <p:pic>
        <p:nvPicPr>
          <p:cNvPr id="5" name="מציין מיקום תוכן 4">
            <a:extLst>
              <a:ext uri="{FF2B5EF4-FFF2-40B4-BE49-F238E27FC236}">
                <a16:creationId xmlns:a16="http://schemas.microsoft.com/office/drawing/2014/main" id="{D474F2CF-8E0D-44F8-B315-8A446E3CE2F1}"/>
              </a:ext>
            </a:extLst>
          </p:cNvPr>
          <p:cNvPicPr>
            <a:picLocks noGrp="1" noChangeAspect="1"/>
          </p:cNvPicPr>
          <p:nvPr>
            <p:ph idx="1"/>
          </p:nvPr>
        </p:nvPicPr>
        <p:blipFill>
          <a:blip r:embed="rId2"/>
          <a:stretch>
            <a:fillRect/>
          </a:stretch>
        </p:blipFill>
        <p:spPr>
          <a:xfrm>
            <a:off x="1098419" y="1751707"/>
            <a:ext cx="9825316" cy="4894727"/>
          </a:xfrm>
        </p:spPr>
      </p:pic>
      <p:pic>
        <p:nvPicPr>
          <p:cNvPr id="4" name="תמונה 3">
            <a:extLst>
              <a:ext uri="{FF2B5EF4-FFF2-40B4-BE49-F238E27FC236}">
                <a16:creationId xmlns:a16="http://schemas.microsoft.com/office/drawing/2014/main" id="{4CA19856-CC2C-469E-9720-CEEDA8164C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mc:AlternateContent xmlns:mc="http://schemas.openxmlformats.org/markup-compatibility/2006">
        <mc:Choice xmlns:p14="http://schemas.microsoft.com/office/powerpoint/2010/main" Requires="p14">
          <p:contentPart p14:bwMode="auto" r:id="rId4">
            <p14:nvContentPartPr>
              <p14:cNvPr id="3" name="דיו 2"/>
              <p14:cNvContentPartPr/>
              <p14:nvPr/>
            </p14:nvContentPartPr>
            <p14:xfrm>
              <a:off x="1183869" y="4151640"/>
              <a:ext cx="645120" cy="81000"/>
            </p14:xfrm>
          </p:contentPart>
        </mc:Choice>
        <mc:Fallback>
          <p:pic>
            <p:nvPicPr>
              <p:cNvPr id="3" name="דיו 2"/>
              <p:cNvPicPr/>
              <p:nvPr/>
            </p:nvPicPr>
            <p:blipFill>
              <a:blip r:embed="rId5"/>
              <a:stretch>
                <a:fillRect/>
              </a:stretch>
            </p:blipFill>
            <p:spPr>
              <a:xfrm>
                <a:off x="1124109" y="4031400"/>
                <a:ext cx="765000" cy="32148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דיו 5"/>
              <p14:cNvContentPartPr/>
              <p14:nvPr/>
            </p14:nvContentPartPr>
            <p14:xfrm>
              <a:off x="3178629" y="4893600"/>
              <a:ext cx="879840" cy="88200"/>
            </p14:xfrm>
          </p:contentPart>
        </mc:Choice>
        <mc:Fallback>
          <p:pic>
            <p:nvPicPr>
              <p:cNvPr id="6" name="דיו 5"/>
              <p:cNvPicPr/>
              <p:nvPr/>
            </p:nvPicPr>
            <p:blipFill>
              <a:blip r:embed="rId7"/>
              <a:stretch>
                <a:fillRect/>
              </a:stretch>
            </p:blipFill>
            <p:spPr>
              <a:xfrm>
                <a:off x="3118509" y="4773360"/>
                <a:ext cx="1000080" cy="3283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דיו 6"/>
              <p14:cNvContentPartPr/>
              <p14:nvPr/>
            </p14:nvContentPartPr>
            <p14:xfrm>
              <a:off x="5250789" y="4545840"/>
              <a:ext cx="1368000" cy="45000"/>
            </p14:xfrm>
          </p:contentPart>
        </mc:Choice>
        <mc:Fallback>
          <p:pic>
            <p:nvPicPr>
              <p:cNvPr id="7" name="דיו 6"/>
              <p:cNvPicPr/>
              <p:nvPr/>
            </p:nvPicPr>
            <p:blipFill>
              <a:blip r:embed="rId9"/>
              <a:stretch>
                <a:fillRect/>
              </a:stretch>
            </p:blipFill>
            <p:spPr>
              <a:xfrm>
                <a:off x="5191029" y="4425960"/>
                <a:ext cx="1487880" cy="2847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 name="דיו 7"/>
              <p14:cNvContentPartPr/>
              <p14:nvPr/>
            </p14:nvContentPartPr>
            <p14:xfrm>
              <a:off x="7158429" y="4358640"/>
              <a:ext cx="1585800" cy="80280"/>
            </p14:xfrm>
          </p:contentPart>
        </mc:Choice>
        <mc:Fallback>
          <p:pic>
            <p:nvPicPr>
              <p:cNvPr id="8" name="דיו 7"/>
              <p:cNvPicPr/>
              <p:nvPr/>
            </p:nvPicPr>
            <p:blipFill>
              <a:blip r:embed="rId11"/>
              <a:stretch>
                <a:fillRect/>
              </a:stretch>
            </p:blipFill>
            <p:spPr>
              <a:xfrm>
                <a:off x="7098309" y="4238760"/>
                <a:ext cx="1705680" cy="32004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 name="דיו 8"/>
              <p14:cNvContentPartPr/>
              <p14:nvPr/>
            </p14:nvContentPartPr>
            <p14:xfrm>
              <a:off x="7123149" y="4528920"/>
              <a:ext cx="384480" cy="43560"/>
            </p14:xfrm>
          </p:contentPart>
        </mc:Choice>
        <mc:Fallback>
          <p:pic>
            <p:nvPicPr>
              <p:cNvPr id="9" name="דיו 8"/>
              <p:cNvPicPr/>
              <p:nvPr/>
            </p:nvPicPr>
            <p:blipFill>
              <a:blip r:embed="rId13"/>
              <a:stretch>
                <a:fillRect/>
              </a:stretch>
            </p:blipFill>
            <p:spPr>
              <a:xfrm>
                <a:off x="7063389" y="4408680"/>
                <a:ext cx="504000" cy="2836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דיו 9"/>
              <p14:cNvContentPartPr/>
              <p14:nvPr/>
            </p14:nvContentPartPr>
            <p14:xfrm>
              <a:off x="9134829" y="5205720"/>
              <a:ext cx="1481760" cy="109440"/>
            </p14:xfrm>
          </p:contentPart>
        </mc:Choice>
        <mc:Fallback>
          <p:pic>
            <p:nvPicPr>
              <p:cNvPr id="10" name="דיו 9"/>
              <p:cNvPicPr/>
              <p:nvPr/>
            </p:nvPicPr>
            <p:blipFill>
              <a:blip r:embed="rId15"/>
              <a:stretch>
                <a:fillRect/>
              </a:stretch>
            </p:blipFill>
            <p:spPr>
              <a:xfrm>
                <a:off x="9075069" y="5085480"/>
                <a:ext cx="1601280" cy="349560"/>
              </a:xfrm>
              <a:prstGeom prst="rect">
                <a:avLst/>
              </a:prstGeom>
            </p:spPr>
          </p:pic>
        </mc:Fallback>
      </mc:AlternateContent>
    </p:spTree>
    <p:extLst>
      <p:ext uri="{BB962C8B-B14F-4D97-AF65-F5344CB8AC3E}">
        <p14:creationId xmlns:p14="http://schemas.microsoft.com/office/powerpoint/2010/main" val="2555860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תיבת טקסט 4">
            <a:extLst>
              <a:ext uri="{FF2B5EF4-FFF2-40B4-BE49-F238E27FC236}">
                <a16:creationId xmlns:a16="http://schemas.microsoft.com/office/drawing/2014/main" id="{F77F0A0B-8F29-4065-814C-C5E4BA11543E}"/>
              </a:ext>
            </a:extLst>
          </p:cNvPr>
          <p:cNvSpPr txBox="1"/>
          <p:nvPr/>
        </p:nvSpPr>
        <p:spPr>
          <a:xfrm>
            <a:off x="109632" y="698195"/>
            <a:ext cx="11869947" cy="923330"/>
          </a:xfrm>
          <a:prstGeom prst="rect">
            <a:avLst/>
          </a:prstGeom>
          <a:noFill/>
        </p:spPr>
        <p:txBody>
          <a:bodyPr wrap="square">
            <a:spAutoFit/>
          </a:bodyPr>
          <a:lstStyle/>
          <a:p>
            <a:pPr algn="ctr"/>
            <a:r>
              <a:rPr lang="he-IL" sz="5400" b="1"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rPr>
              <a:t>צפי לסיום והשלכות על ענף הרכב</a:t>
            </a:r>
            <a:endPar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endParaRPr>
          </a:p>
        </p:txBody>
      </p:sp>
      <p:sp>
        <p:nvSpPr>
          <p:cNvPr id="8" name="תיבת טקסט 7">
            <a:extLst>
              <a:ext uri="{FF2B5EF4-FFF2-40B4-BE49-F238E27FC236}">
                <a16:creationId xmlns:a16="http://schemas.microsoft.com/office/drawing/2014/main" id="{77CCD985-A45A-4567-B4E8-104FFF9281EB}"/>
              </a:ext>
            </a:extLst>
          </p:cNvPr>
          <p:cNvSpPr txBox="1"/>
          <p:nvPr/>
        </p:nvSpPr>
        <p:spPr>
          <a:xfrm>
            <a:off x="2460661" y="2729296"/>
            <a:ext cx="7304441" cy="2031325"/>
          </a:xfrm>
          <a:prstGeom prst="rect">
            <a:avLst/>
          </a:prstGeom>
          <a:noFill/>
        </p:spPr>
        <p:txBody>
          <a:bodyPr wrap="square" rtlCol="1">
            <a:spAutoFit/>
          </a:bodyPr>
          <a:lstStyle/>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עלייה מתמשכת של מחירים במוצרי אלקטרוניקה ובכלי הרכב עבור הצרכן</a:t>
            </a:r>
            <a:br>
              <a:rPr lang="he-IL" sz="1800" b="1" dirty="0">
                <a:solidFill>
                  <a:srgbClr val="002060"/>
                </a:solidFill>
                <a:latin typeface="Arial" panose="020B0604020202020204" pitchFamily="34" charset="0"/>
                <a:cs typeface="Arial" panose="020B0604020202020204" pitchFamily="34" charset="0"/>
              </a:rPr>
            </a:br>
            <a:endParaRPr lang="he-IL" sz="1800" b="1"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עלייה נוספת במחירי תובלה</a:t>
            </a:r>
          </a:p>
          <a:p>
            <a:endParaRPr lang="he-IL" sz="1800" b="1"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החלטת ארה''ב, סין ואירופה לסבסד ייצור שבבים במדינותיהן</a:t>
            </a:r>
          </a:p>
          <a:p>
            <a:pPr marL="285750" indent="-285750">
              <a:buFont typeface="Wingdings" panose="05000000000000000000" pitchFamily="2" charset="2"/>
              <a:buChar char="Ø"/>
            </a:pPr>
            <a:endParaRPr lang="he-IL" b="1"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he-IL" b="1" dirty="0">
                <a:solidFill>
                  <a:srgbClr val="002060"/>
                </a:solidFill>
                <a:latin typeface="Arial" panose="020B0604020202020204" pitchFamily="34" charset="0"/>
                <a:cs typeface="Arial" panose="020B0604020202020204" pitchFamily="34" charset="0"/>
              </a:rPr>
              <a:t>צפי לתחילת יציאה מהמשבר- רבעון שלישי 2022.</a:t>
            </a:r>
            <a:endParaRPr lang="he-IL" dirty="0"/>
          </a:p>
        </p:txBody>
      </p:sp>
      <p:pic>
        <p:nvPicPr>
          <p:cNvPr id="4" name="תמונה 3">
            <a:extLst>
              <a:ext uri="{FF2B5EF4-FFF2-40B4-BE49-F238E27FC236}">
                <a16:creationId xmlns:a16="http://schemas.microsoft.com/office/drawing/2014/main" id="{B07705C0-C9B3-422E-8D38-4844C60AE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Tree>
    <p:extLst>
      <p:ext uri="{BB962C8B-B14F-4D97-AF65-F5344CB8AC3E}">
        <p14:creationId xmlns:p14="http://schemas.microsoft.com/office/powerpoint/2010/main" val="420621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D85510F-C855-4E05-AFD6-D48A682CC2F2}"/>
              </a:ext>
            </a:extLst>
          </p:cNvPr>
          <p:cNvSpPr>
            <a:spLocks noGrp="1"/>
          </p:cNvSpPr>
          <p:nvPr>
            <p:ph idx="1"/>
          </p:nvPr>
        </p:nvSpPr>
        <p:spPr>
          <a:xfrm>
            <a:off x="838200" y="1535660"/>
            <a:ext cx="10515600" cy="579930"/>
          </a:xfrm>
        </p:spPr>
        <p:txBody>
          <a:bodyPr>
            <a:normAutofit fontScale="77500" lnSpcReduction="20000"/>
          </a:bodyPr>
          <a:lstStyle/>
          <a:p>
            <a:pPr marL="0" indent="0" algn="ctr">
              <a:buNone/>
            </a:pPr>
            <a:r>
              <a:rPr lang="he-IL" sz="5400" b="1"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rPr>
              <a:t>תודה רבה על ההקשבה!</a:t>
            </a:r>
            <a:endPar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endParaRPr>
          </a:p>
        </p:txBody>
      </p:sp>
      <p:pic>
        <p:nvPicPr>
          <p:cNvPr id="4" name="תמונה 3">
            <a:extLst>
              <a:ext uri="{FF2B5EF4-FFF2-40B4-BE49-F238E27FC236}">
                <a16:creationId xmlns:a16="http://schemas.microsoft.com/office/drawing/2014/main" id="{9A9859A5-DC24-44CD-95AF-1C94B97E16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Tree>
    <p:extLst>
      <p:ext uri="{BB962C8B-B14F-4D97-AF65-F5344CB8AC3E}">
        <p14:creationId xmlns:p14="http://schemas.microsoft.com/office/powerpoint/2010/main" val="4204498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ABCD12D8-E369-4306-8FB9-46DABBCE4EA1}"/>
              </a:ext>
            </a:extLst>
          </p:cNvPr>
          <p:cNvSpPr txBox="1"/>
          <p:nvPr/>
        </p:nvSpPr>
        <p:spPr>
          <a:xfrm>
            <a:off x="119742" y="1966955"/>
            <a:ext cx="11952513" cy="5078313"/>
          </a:xfrm>
          <a:prstGeom prst="rect">
            <a:avLst/>
          </a:prstGeom>
          <a:noFill/>
        </p:spPr>
        <p:txBody>
          <a:bodyPr wrap="square" rtlCol="1">
            <a:spAutoFit/>
          </a:bodyPr>
          <a:lstStyle/>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שוק תעשיית השבבים: </a:t>
            </a:r>
            <a:r>
              <a:rPr lang="he-IL" sz="1800" dirty="0">
                <a:effectLst/>
                <a:ea typeface="Times New Roman" panose="02020603050405020304" pitchFamily="18" charset="0"/>
                <a:cs typeface="Arial" panose="020B0604020202020204" pitchFamily="34" charset="0"/>
              </a:rPr>
              <a:t>מס' תעשיות מרכזיות שבהן השבבים הם רכיב חיוני לתפקודן התקין:                                                        תקשורת (33%), מחשבים (28.5%), צרכנות (13.3%), רכב (12.2%), תעשייה ומיכון (11.9%) וממשלה (1.3%).</a:t>
            </a:r>
          </a:p>
          <a:p>
            <a:endParaRPr lang="he-IL" b="1"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מעבר מייצור אין-האוס למיקור חוץ : </a:t>
            </a:r>
            <a:r>
              <a:rPr lang="he-IL" sz="1800" dirty="0">
                <a:effectLst/>
                <a:latin typeface="Calibri" panose="020F0502020204030204" pitchFamily="34" charset="0"/>
                <a:ea typeface="Times New Roman" panose="02020603050405020304" pitchFamily="18" charset="0"/>
                <a:cs typeface="Arial" panose="020B0604020202020204" pitchFamily="34" charset="0"/>
              </a:rPr>
              <a:t>התעשייה החלה את דרכה בארה"ב בשנות ה-60 עם הצגת המוצר המהפכני. בשנות ה-70 רוב חברות טכנולוגיה (שמייצרות מוצרים תלויי שבבים) ייצרו הכול  </a:t>
            </a:r>
            <a:r>
              <a:rPr lang="en-US" sz="1800" dirty="0">
                <a:effectLst/>
                <a:latin typeface="Arial" panose="020B0604020202020204" pitchFamily="34" charset="0"/>
                <a:ea typeface="Times New Roman" panose="02020603050405020304" pitchFamily="18" charset="0"/>
                <a:cs typeface="Arial" panose="020B0604020202020204" pitchFamily="34" charset="0"/>
              </a:rPr>
              <a:t>in-house</a:t>
            </a:r>
            <a:r>
              <a:rPr lang="he-IL" sz="1800" dirty="0">
                <a:effectLst/>
                <a:latin typeface="Calibri" panose="020F0502020204030204" pitchFamily="34" charset="0"/>
                <a:ea typeface="Times New Roman" panose="02020603050405020304" pitchFamily="18" charset="0"/>
                <a:cs typeface="Arial" panose="020B0604020202020204" pitchFamily="34" charset="0"/>
              </a:rPr>
              <a:t>. כשעלתה מורכבות המוצרים והעלויות, כול חברה החלה להתמחות בחלקה ובשנות ה-80 </a:t>
            </a:r>
            <a:r>
              <a:rPr lang="he-IL" sz="1800" dirty="0">
                <a:effectLst/>
                <a:latin typeface="Arial" panose="020B0604020202020204" pitchFamily="34" charset="0"/>
                <a:ea typeface="Times New Roman" panose="02020603050405020304" pitchFamily="18" charset="0"/>
                <a:cs typeface="Arial" panose="020B0604020202020204" pitchFamily="34" charset="0"/>
              </a:rPr>
              <a:t>החל </a:t>
            </a:r>
            <a:r>
              <a:rPr lang="he-IL" dirty="0">
                <a:latin typeface="Arial" panose="020B0604020202020204" pitchFamily="34" charset="0"/>
                <a:ea typeface="Times New Roman" panose="02020603050405020304" pitchFamily="18" charset="0"/>
                <a:cs typeface="Arial" panose="020B0604020202020204" pitchFamily="34" charset="0"/>
              </a:rPr>
              <a:t>תהליך של התמקצעות ב</a:t>
            </a:r>
            <a:r>
              <a:rPr lang="he-IL" sz="1800" dirty="0">
                <a:effectLst/>
                <a:latin typeface="Calibri" panose="020F0502020204030204" pitchFamily="34" charset="0"/>
                <a:ea typeface="Times New Roman" panose="02020603050405020304" pitchFamily="18" charset="0"/>
                <a:cs typeface="Arial" panose="020B0604020202020204" pitchFamily="34" charset="0"/>
              </a:rPr>
              <a:t>מיקור-חוץ של הייצור.</a:t>
            </a:r>
          </a:p>
          <a:p>
            <a:pPr marL="285750" indent="-285750">
              <a:buFont typeface="Wingdings" panose="05000000000000000000" pitchFamily="2" charset="2"/>
              <a:buChar char="Ø"/>
            </a:pPr>
            <a:endParaRPr lang="he-IL" b="1" dirty="0">
              <a:solidFill>
                <a:srgbClr val="002060"/>
              </a:solidFill>
              <a:latin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בעייתיות במיקור חוץ</a:t>
            </a:r>
            <a:r>
              <a:rPr lang="en-US" sz="1800" b="1" dirty="0">
                <a:solidFill>
                  <a:srgbClr val="002060"/>
                </a:solidFill>
                <a:latin typeface="Arial" panose="020B0604020202020204" pitchFamily="34" charset="0"/>
                <a:cs typeface="Arial" panose="020B0604020202020204" pitchFamily="34" charset="0"/>
              </a:rPr>
              <a:t>;</a:t>
            </a:r>
            <a:r>
              <a:rPr lang="he-IL" sz="1800" b="1" dirty="0">
                <a:solidFill>
                  <a:srgbClr val="002060"/>
                </a:solidFill>
                <a:latin typeface="Arial" panose="020B0604020202020204" pitchFamily="34" charset="0"/>
                <a:cs typeface="Arial" panose="020B0604020202020204" pitchFamily="34" charset="0"/>
              </a:rPr>
              <a:t> מספר נמוך של חברות ייצור.</a:t>
            </a:r>
          </a:p>
          <a:p>
            <a:pPr marL="285750" indent="-285750">
              <a:buFont typeface="Wingdings" panose="05000000000000000000" pitchFamily="2" charset="2"/>
              <a:buChar char="Ø"/>
            </a:pPr>
            <a:endParaRPr lang="he-IL" b="1"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תלות במפעלי השבבים האסייתיות:</a:t>
            </a:r>
            <a:r>
              <a:rPr lang="he-IL" b="1" dirty="0">
                <a:solidFill>
                  <a:srgbClr val="002060"/>
                </a:solidFill>
                <a:latin typeface="Arial" panose="020B0604020202020204" pitchFamily="34" charset="0"/>
                <a:cs typeface="Arial" panose="020B0604020202020204" pitchFamily="34" charset="0"/>
              </a:rPr>
              <a:t> </a:t>
            </a:r>
            <a:r>
              <a:rPr lang="he-IL" sz="1800" dirty="0">
                <a:effectLst/>
                <a:ea typeface="Times New Roman" panose="02020603050405020304" pitchFamily="18" charset="0"/>
                <a:cs typeface="Arial" panose="020B0604020202020204" pitchFamily="34" charset="0"/>
              </a:rPr>
              <a:t>רק כ-21% מכמות השבבים העולמית מיוצרת בארה"ב ובאירופה, כ-73% מיוצרת באסיה ומס' זה צפוי להגיע לכ-76% עד לשנת 2030. כך נוצרת תלות בשרשראות אספקה מורכבות, וכל הפרעה לאותו מערך משלוחים יכול ליצור מחסור עולמי במספר רחב של מוצרים.</a:t>
            </a: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endParaRPr lang="he-IL" dirty="0"/>
          </a:p>
        </p:txBody>
      </p:sp>
      <p:pic>
        <p:nvPicPr>
          <p:cNvPr id="4" name="תמונה 3">
            <a:extLst>
              <a:ext uri="{FF2B5EF4-FFF2-40B4-BE49-F238E27FC236}">
                <a16:creationId xmlns:a16="http://schemas.microsoft.com/office/drawing/2014/main" id="{E865AA4C-873F-4CF8-83BC-8B4C7D016C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
        <p:nvSpPr>
          <p:cNvPr id="2" name="מלבן 1">
            <a:extLst>
              <a:ext uri="{FF2B5EF4-FFF2-40B4-BE49-F238E27FC236}">
                <a16:creationId xmlns:a16="http://schemas.microsoft.com/office/drawing/2014/main" id="{CBAF0DA5-B891-4566-A95C-EFC1C5AFFB16}"/>
              </a:ext>
            </a:extLst>
          </p:cNvPr>
          <p:cNvSpPr/>
          <p:nvPr/>
        </p:nvSpPr>
        <p:spPr>
          <a:xfrm>
            <a:off x="5437004" y="45499"/>
            <a:ext cx="1317990" cy="923330"/>
          </a:xfrm>
          <a:prstGeom prst="rect">
            <a:avLst/>
          </a:prstGeom>
          <a:noFill/>
        </p:spPr>
        <p:txBody>
          <a:bodyPr wrap="none" lIns="91440" tIns="45720" rIns="91440" bIns="45720">
            <a:spAutoFit/>
          </a:bodyPr>
          <a:lstStyle/>
          <a:p>
            <a:pPr algn="ctr"/>
            <a:r>
              <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rPr>
              <a:t>רקע</a:t>
            </a:r>
          </a:p>
        </p:txBody>
      </p:sp>
      <mc:AlternateContent xmlns:mc="http://schemas.openxmlformats.org/markup-compatibility/2006">
        <mc:Choice xmlns:p14="http://schemas.microsoft.com/office/powerpoint/2010/main" Requires="p14">
          <p:contentPart p14:bwMode="auto" r:id="rId3">
            <p14:nvContentPartPr>
              <p14:cNvPr id="5" name="דיו 4"/>
              <p14:cNvContentPartPr/>
              <p14:nvPr/>
            </p14:nvContentPartPr>
            <p14:xfrm>
              <a:off x="5590989" y="2355754"/>
              <a:ext cx="1248840" cy="242640"/>
            </p14:xfrm>
          </p:contentPart>
        </mc:Choice>
        <mc:Fallback>
          <p:pic>
            <p:nvPicPr>
              <p:cNvPr id="5" name="דיו 4"/>
              <p:cNvPicPr/>
              <p:nvPr/>
            </p:nvPicPr>
            <p:blipFill>
              <a:blip r:embed="rId4"/>
              <a:stretch>
                <a:fillRect/>
              </a:stretch>
            </p:blipFill>
            <p:spPr>
              <a:xfrm>
                <a:off x="5530869" y="2235874"/>
                <a:ext cx="1369080" cy="4824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6" name="דיו 5"/>
              <p14:cNvContentPartPr/>
              <p14:nvPr/>
            </p14:nvContentPartPr>
            <p14:xfrm>
              <a:off x="7497549" y="4648594"/>
              <a:ext cx="497160" cy="23400"/>
            </p14:xfrm>
          </p:contentPart>
        </mc:Choice>
        <mc:Fallback>
          <p:pic>
            <p:nvPicPr>
              <p:cNvPr id="6" name="דיו 5"/>
              <p:cNvPicPr/>
              <p:nvPr/>
            </p:nvPicPr>
            <p:blipFill>
              <a:blip r:embed="rId6"/>
              <a:stretch>
                <a:fillRect/>
              </a:stretch>
            </p:blipFill>
            <p:spPr>
              <a:xfrm>
                <a:off x="7437789" y="4528714"/>
                <a:ext cx="617040" cy="2631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7" name="דיו 6"/>
              <p14:cNvContentPartPr/>
              <p14:nvPr/>
            </p14:nvContentPartPr>
            <p14:xfrm>
              <a:off x="2116269" y="4642114"/>
              <a:ext cx="566280" cy="25560"/>
            </p14:xfrm>
          </p:contentPart>
        </mc:Choice>
        <mc:Fallback>
          <p:pic>
            <p:nvPicPr>
              <p:cNvPr id="7" name="דיו 6"/>
              <p:cNvPicPr/>
              <p:nvPr/>
            </p:nvPicPr>
            <p:blipFill>
              <a:blip r:embed="rId8"/>
              <a:stretch>
                <a:fillRect/>
              </a:stretch>
            </p:blipFill>
            <p:spPr>
              <a:xfrm>
                <a:off x="2056149" y="4521874"/>
                <a:ext cx="686520" cy="2660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דיו 7"/>
              <p14:cNvContentPartPr/>
              <p14:nvPr/>
            </p14:nvContentPartPr>
            <p14:xfrm>
              <a:off x="9666549" y="4796554"/>
              <a:ext cx="505440" cy="97560"/>
            </p14:xfrm>
          </p:contentPart>
        </mc:Choice>
        <mc:Fallback>
          <p:pic>
            <p:nvPicPr>
              <p:cNvPr id="8" name="דיו 7"/>
              <p:cNvPicPr/>
              <p:nvPr/>
            </p:nvPicPr>
            <p:blipFill>
              <a:blip r:embed="rId10"/>
              <a:stretch>
                <a:fillRect/>
              </a:stretch>
            </p:blipFill>
            <p:spPr>
              <a:xfrm>
                <a:off x="9606429" y="4676674"/>
                <a:ext cx="625680" cy="3376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דיו 8"/>
              <p14:cNvContentPartPr/>
              <p14:nvPr/>
            </p14:nvContentPartPr>
            <p14:xfrm>
              <a:off x="8220429" y="4906354"/>
              <a:ext cx="575640" cy="35280"/>
            </p14:xfrm>
          </p:contentPart>
        </mc:Choice>
        <mc:Fallback>
          <p:pic>
            <p:nvPicPr>
              <p:cNvPr id="9" name="דיו 8"/>
              <p:cNvPicPr/>
              <p:nvPr/>
            </p:nvPicPr>
            <p:blipFill>
              <a:blip r:embed="rId12"/>
              <a:stretch>
                <a:fillRect/>
              </a:stretch>
            </p:blipFill>
            <p:spPr>
              <a:xfrm>
                <a:off x="8160669" y="4786114"/>
                <a:ext cx="695520" cy="275760"/>
              </a:xfrm>
              <a:prstGeom prst="rect">
                <a:avLst/>
              </a:prstGeom>
            </p:spPr>
          </p:pic>
        </mc:Fallback>
      </mc:AlternateContent>
    </p:spTree>
    <p:extLst>
      <p:ext uri="{BB962C8B-B14F-4D97-AF65-F5344CB8AC3E}">
        <p14:creationId xmlns:p14="http://schemas.microsoft.com/office/powerpoint/2010/main" val="1627732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מציין מיקום תוכן 4">
            <a:extLst>
              <a:ext uri="{FF2B5EF4-FFF2-40B4-BE49-F238E27FC236}">
                <a16:creationId xmlns:a16="http://schemas.microsoft.com/office/drawing/2014/main" id="{9D1C86A0-B005-489D-8282-842F94691A1F}"/>
              </a:ext>
            </a:extLst>
          </p:cNvPr>
          <p:cNvPicPr>
            <a:picLocks noGrp="1" noChangeAspect="1"/>
          </p:cNvPicPr>
          <p:nvPr>
            <p:ph idx="1"/>
          </p:nvPr>
        </p:nvPicPr>
        <p:blipFill>
          <a:blip r:embed="rId2"/>
          <a:stretch>
            <a:fillRect/>
          </a:stretch>
        </p:blipFill>
        <p:spPr>
          <a:xfrm>
            <a:off x="2556734" y="1670740"/>
            <a:ext cx="7078531" cy="4882740"/>
          </a:xfrm>
        </p:spPr>
      </p:pic>
      <p:pic>
        <p:nvPicPr>
          <p:cNvPr id="4" name="תמונה 3">
            <a:extLst>
              <a:ext uri="{FF2B5EF4-FFF2-40B4-BE49-F238E27FC236}">
                <a16:creationId xmlns:a16="http://schemas.microsoft.com/office/drawing/2014/main" id="{30782FCB-F2B5-487C-8C55-969C1EAD7E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
        <p:nvSpPr>
          <p:cNvPr id="3" name="מלבן 2">
            <a:extLst>
              <a:ext uri="{FF2B5EF4-FFF2-40B4-BE49-F238E27FC236}">
                <a16:creationId xmlns:a16="http://schemas.microsoft.com/office/drawing/2014/main" id="{57467547-81BB-4D6B-9183-A6780C4C5245}"/>
              </a:ext>
            </a:extLst>
          </p:cNvPr>
          <p:cNvSpPr/>
          <p:nvPr/>
        </p:nvSpPr>
        <p:spPr>
          <a:xfrm>
            <a:off x="2367624" y="304520"/>
            <a:ext cx="7059946" cy="923330"/>
          </a:xfrm>
          <a:prstGeom prst="rect">
            <a:avLst/>
          </a:prstGeom>
          <a:noFill/>
        </p:spPr>
        <p:txBody>
          <a:bodyPr wrap="none" lIns="91440" tIns="45720" rIns="91440" bIns="45720">
            <a:spAutoFit/>
          </a:bodyPr>
          <a:lstStyle/>
          <a:p>
            <a:pPr algn="ctr"/>
            <a:r>
              <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rPr>
              <a:t>זמן ואופן פיתוח השבבים</a:t>
            </a:r>
          </a:p>
        </p:txBody>
      </p:sp>
    </p:spTree>
    <p:extLst>
      <p:ext uri="{BB962C8B-B14F-4D97-AF65-F5344CB8AC3E}">
        <p14:creationId xmlns:p14="http://schemas.microsoft.com/office/powerpoint/2010/main" val="44720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תיבת טקסט 5">
            <a:extLst>
              <a:ext uri="{FF2B5EF4-FFF2-40B4-BE49-F238E27FC236}">
                <a16:creationId xmlns:a16="http://schemas.microsoft.com/office/drawing/2014/main" id="{F4165920-61E5-4182-8D20-3D9D4EF186E9}"/>
              </a:ext>
            </a:extLst>
          </p:cNvPr>
          <p:cNvSpPr txBox="1"/>
          <p:nvPr/>
        </p:nvSpPr>
        <p:spPr>
          <a:xfrm>
            <a:off x="652630" y="994282"/>
            <a:ext cx="10751491" cy="6186309"/>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גידול הדרגתי בריכוזיות השוק: </a:t>
            </a:r>
            <a:r>
              <a:rPr lang="he-IL" sz="1800" dirty="0">
                <a:effectLst/>
                <a:latin typeface="Calibri" panose="020F0502020204030204" pitchFamily="34" charset="0"/>
                <a:ea typeface="Calibri" panose="020F0502020204030204" pitchFamily="34" charset="0"/>
                <a:cs typeface="Arial" panose="020B0604020202020204" pitchFamily="34" charset="0"/>
              </a:rPr>
              <a:t>מספר היצרניות ירד מ-25 ל-5 .הקמת מפעל חדש לייצור שבבים אורכת כמה שנים והעלויות גבוהות, אין סבסוד ממשלתי. </a:t>
            </a:r>
            <a:r>
              <a:rPr lang="he-IL" dirty="0">
                <a:latin typeface="Calibri" panose="020F0502020204030204" pitchFamily="34" charset="0"/>
                <a:ea typeface="Calibri" panose="020F0502020204030204" pitchFamily="34" charset="0"/>
                <a:cs typeface="Arial" panose="020B0604020202020204" pitchFamily="34" charset="0"/>
              </a:rPr>
              <a:t>היות של</a:t>
            </a:r>
            <a:r>
              <a:rPr lang="he-IL" sz="1800" dirty="0">
                <a:effectLst/>
                <a:latin typeface="Calibri" panose="020F0502020204030204" pitchFamily="34" charset="0"/>
                <a:ea typeface="Times New Roman" panose="02020603050405020304" pitchFamily="18" charset="0"/>
                <a:cs typeface="Arial" panose="020B0604020202020204" pitchFamily="34" charset="0"/>
              </a:rPr>
              <a:t>כול חברה יש שבב ייחודי, תהליך המעבר מחברת ייצור לאחרת יקר וארוך (6-12 חודשים).</a:t>
            </a:r>
          </a:p>
          <a:p>
            <a:pPr>
              <a:lnSpc>
                <a:spcPct val="150000"/>
              </a:lnSpc>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מורכבות גוברת בתהליכי הייצור: </a:t>
            </a:r>
            <a:r>
              <a:rPr lang="he-IL" sz="1800" dirty="0">
                <a:effectLst/>
                <a:ea typeface="Times New Roman" panose="02020603050405020304" pitchFamily="18" charset="0"/>
                <a:cs typeface="Arial" panose="020B0604020202020204" pitchFamily="34" charset="0"/>
              </a:rPr>
              <a:t>עלות ותחזוקה של מפעל שבבים מגיעים לכ-15-20 מיליון דולרים. עלויות המחקר והפיתוח גבוהות מונעות משחקנים חדשים להיכנס לשוק.</a:t>
            </a:r>
          </a:p>
          <a:p>
            <a:pPr marL="285750" indent="-285750">
              <a:lnSpc>
                <a:spcPct val="150000"/>
              </a:lnSpc>
              <a:buFont typeface="Wingdings" panose="05000000000000000000" pitchFamily="2" charset="2"/>
              <a:buChar char="Ø"/>
            </a:pPr>
            <a:endParaRPr lang="he-IL" b="1" dirty="0">
              <a:solidFill>
                <a:srgbClr val="002060"/>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שיטת ניהול מלאים:</a:t>
            </a:r>
            <a:r>
              <a:rPr lang="he-IL" b="1" dirty="0">
                <a:solidFill>
                  <a:srgbClr val="FF0000"/>
                </a:solidFill>
                <a:latin typeface="Arial" panose="020B060402020202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במשך שנים יצרנים רבים ניהלו מלאים בשיטת</a:t>
            </a:r>
            <a:r>
              <a:rPr lang="en-US" sz="1800" dirty="0">
                <a:effectLst/>
                <a:latin typeface="Calibri" panose="020F0502020204030204" pitchFamily="34" charset="0"/>
                <a:ea typeface="Calibri" panose="020F0502020204030204" pitchFamily="34" charset="0"/>
                <a:cs typeface="Arial" panose="020B0604020202020204" pitchFamily="34" charset="0"/>
              </a:rPr>
              <a:t>JUST-IN-TIME  </a:t>
            </a:r>
            <a:r>
              <a:rPr lang="he-IL" sz="1800" dirty="0">
                <a:effectLst/>
                <a:latin typeface="Calibri" panose="020F0502020204030204" pitchFamily="34" charset="0"/>
                <a:ea typeface="Calibri" panose="020F0502020204030204" pitchFamily="34" charset="0"/>
                <a:cs typeface="Arial" panose="020B0604020202020204" pitchFamily="34" charset="0"/>
              </a:rPr>
              <a:t> שלא הלכה בד בבד עם תהליך הייצור הארוך והמורכב</a:t>
            </a:r>
          </a:p>
          <a:p>
            <a:pPr marL="285750" indent="-285750">
              <a:lnSpc>
                <a:spcPct val="150000"/>
              </a:lnSpc>
              <a:buFont typeface="Wingdings" panose="05000000000000000000" pitchFamily="2" charset="2"/>
              <a:buChar char="Ø"/>
            </a:pPr>
            <a:endParaRPr lang="he-IL"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משברי אקלים: </a:t>
            </a:r>
            <a:r>
              <a:rPr lang="he-IL" sz="1800" dirty="0">
                <a:effectLst/>
                <a:latin typeface="Calibri" panose="020F0502020204030204" pitchFamily="34" charset="0"/>
                <a:ea typeface="Calibri" panose="020F0502020204030204" pitchFamily="34" charset="0"/>
                <a:cs typeface="Arial" panose="020B0604020202020204" pitchFamily="34" charset="0"/>
              </a:rPr>
              <a:t>מחסור מים בטאיוון, שרפות בטוקיו, שינויי מזג אוויר בטקסס</a:t>
            </a:r>
          </a:p>
          <a:p>
            <a:pPr>
              <a:lnSpc>
                <a:spcPct val="150000"/>
              </a:lnSpc>
            </a:pPr>
            <a:endParaRPr lang="he-IL" b="1"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מלחמות סחר: </a:t>
            </a:r>
            <a:r>
              <a:rPr lang="he-IL" sz="1800" dirty="0">
                <a:effectLst/>
                <a:latin typeface="Calibri" panose="020F0502020204030204" pitchFamily="34" charset="0"/>
                <a:ea typeface="Calibri" panose="020F0502020204030204" pitchFamily="34" charset="0"/>
                <a:cs typeface="Arial" panose="020B0604020202020204" pitchFamily="34" charset="0"/>
              </a:rPr>
              <a:t>מתיחות הפוליטית בין סין לבין ארה''ב גרמה לשיבושים בשרשרת האספקה העולמית עוד ב-2020, בשל הסנקציות על ייצוא שבבים. המצב הזה יצר קרקע למחסור הקיים כיום.</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endParaRPr lang="he-IL" dirty="0"/>
          </a:p>
        </p:txBody>
      </p:sp>
      <p:sp>
        <p:nvSpPr>
          <p:cNvPr id="8" name="כותרת 7">
            <a:extLst>
              <a:ext uri="{FF2B5EF4-FFF2-40B4-BE49-F238E27FC236}">
                <a16:creationId xmlns:a16="http://schemas.microsoft.com/office/drawing/2014/main" id="{34D1F8F9-FC27-43BD-A92E-F130EEB60B02}"/>
              </a:ext>
            </a:extLst>
          </p:cNvPr>
          <p:cNvSpPr>
            <a:spLocks noGrp="1"/>
          </p:cNvSpPr>
          <p:nvPr>
            <p:ph type="ctrTitle"/>
          </p:nvPr>
        </p:nvSpPr>
        <p:spPr>
          <a:xfrm>
            <a:off x="1523999" y="414352"/>
            <a:ext cx="9144000" cy="677801"/>
          </a:xfrm>
        </p:spPr>
        <p:txBody>
          <a:bodyPr>
            <a:noAutofit/>
          </a:bodyPr>
          <a:lstStyle/>
          <a:p>
            <a:pPr algn="ctr"/>
            <a:r>
              <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cs typeface="+mn-cs"/>
              </a:rPr>
              <a:t>סיבות למשבר</a:t>
            </a:r>
          </a:p>
        </p:txBody>
      </p:sp>
      <p:pic>
        <p:nvPicPr>
          <p:cNvPr id="4" name="תמונה 3">
            <a:extLst>
              <a:ext uri="{FF2B5EF4-FFF2-40B4-BE49-F238E27FC236}">
                <a16:creationId xmlns:a16="http://schemas.microsoft.com/office/drawing/2014/main" id="{09D35B94-95EA-47E4-AF50-922E44EB04B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mc:AlternateContent xmlns:mc="http://schemas.openxmlformats.org/markup-compatibility/2006">
        <mc:Choice xmlns:p14="http://schemas.microsoft.com/office/powerpoint/2010/main" Requires="p14">
          <p:contentPart p14:bwMode="auto" r:id="rId3">
            <p14:nvContentPartPr>
              <p14:cNvPr id="2" name="דיו 1"/>
              <p14:cNvContentPartPr/>
              <p14:nvPr/>
            </p14:nvContentPartPr>
            <p14:xfrm>
              <a:off x="5590989" y="1174286"/>
              <a:ext cx="2577960" cy="306000"/>
            </p14:xfrm>
          </p:contentPart>
        </mc:Choice>
        <mc:Fallback>
          <p:pic>
            <p:nvPicPr>
              <p:cNvPr id="2" name="דיו 1"/>
              <p:cNvPicPr/>
              <p:nvPr/>
            </p:nvPicPr>
            <p:blipFill>
              <a:blip r:embed="rId4"/>
              <a:stretch>
                <a:fillRect/>
              </a:stretch>
            </p:blipFill>
            <p:spPr>
              <a:xfrm>
                <a:off x="5530869" y="1054046"/>
                <a:ext cx="2698200" cy="5464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דיו 2"/>
              <p14:cNvContentPartPr/>
              <p14:nvPr/>
            </p14:nvContentPartPr>
            <p14:xfrm>
              <a:off x="3688029" y="2827406"/>
              <a:ext cx="4210920" cy="261000"/>
            </p14:xfrm>
          </p:contentPart>
        </mc:Choice>
        <mc:Fallback>
          <p:pic>
            <p:nvPicPr>
              <p:cNvPr id="3" name="דיו 2"/>
              <p:cNvPicPr/>
              <p:nvPr/>
            </p:nvPicPr>
            <p:blipFill>
              <a:blip r:embed="rId6"/>
              <a:stretch>
                <a:fillRect/>
              </a:stretch>
            </p:blipFill>
            <p:spPr>
              <a:xfrm>
                <a:off x="3627909" y="2707526"/>
                <a:ext cx="4331160" cy="500760"/>
              </a:xfrm>
              <a:prstGeom prst="rect">
                <a:avLst/>
              </a:prstGeom>
            </p:spPr>
          </p:pic>
        </mc:Fallback>
      </mc:AlternateContent>
    </p:spTree>
    <p:extLst>
      <p:ext uri="{BB962C8B-B14F-4D97-AF65-F5344CB8AC3E}">
        <p14:creationId xmlns:p14="http://schemas.microsoft.com/office/powerpoint/2010/main" val="1103708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תיבת טקסט 1">
            <a:extLst>
              <a:ext uri="{FF2B5EF4-FFF2-40B4-BE49-F238E27FC236}">
                <a16:creationId xmlns:a16="http://schemas.microsoft.com/office/drawing/2014/main" id="{73576873-2975-4CF4-932C-BA6C97FCCE6C}"/>
              </a:ext>
            </a:extLst>
          </p:cNvPr>
          <p:cNvSpPr txBox="1"/>
          <p:nvPr/>
        </p:nvSpPr>
        <p:spPr>
          <a:xfrm>
            <a:off x="1380232" y="1438836"/>
            <a:ext cx="9862457" cy="5442516"/>
          </a:xfrm>
          <a:prstGeom prst="rect">
            <a:avLst/>
          </a:prstGeom>
          <a:noFill/>
        </p:spPr>
        <p:txBody>
          <a:bodyPr wrap="square" rtlCol="1">
            <a:spAutoFit/>
          </a:bodyPr>
          <a:lstStyle/>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עלייה בביקוש  בטכנולוגיות </a:t>
            </a:r>
            <a:r>
              <a:rPr lang="en-US" sz="1800" b="1" dirty="0">
                <a:solidFill>
                  <a:srgbClr val="002060"/>
                </a:solidFill>
                <a:latin typeface="Arial" panose="020B0604020202020204" pitchFamily="34" charset="0"/>
                <a:cs typeface="Arial" panose="020B0604020202020204" pitchFamily="34" charset="0"/>
              </a:rPr>
              <a:t>5G </a:t>
            </a:r>
            <a:r>
              <a:rPr lang="he-IL" sz="1800" b="1" dirty="0">
                <a:solidFill>
                  <a:srgbClr val="002060"/>
                </a:solidFill>
                <a:latin typeface="Arial" panose="020B0604020202020204" pitchFamily="34" charset="0"/>
                <a:cs typeface="Arial" panose="020B0604020202020204" pitchFamily="34" charset="0"/>
              </a:rPr>
              <a:t> ו-</a:t>
            </a:r>
            <a:r>
              <a:rPr lang="en-US" sz="1800" b="1" dirty="0">
                <a:solidFill>
                  <a:srgbClr val="002060"/>
                </a:solidFill>
                <a:latin typeface="Arial" panose="020B0604020202020204" pitchFamily="34" charset="0"/>
                <a:cs typeface="Arial" panose="020B0604020202020204" pitchFamily="34" charset="0"/>
              </a:rPr>
              <a:t>:IOT</a:t>
            </a:r>
            <a:r>
              <a:rPr lang="he-IL" sz="1800" b="1" dirty="0">
                <a:solidFill>
                  <a:srgbClr val="002060"/>
                </a:solidFill>
                <a:latin typeface="Arial" panose="020B0604020202020204" pitchFamily="34" charset="0"/>
                <a:cs typeface="Arial" panose="020B0604020202020204" pitchFamily="34" charset="0"/>
              </a:rPr>
              <a:t> </a:t>
            </a:r>
            <a:r>
              <a:rPr lang="he-IL" sz="1800" dirty="0">
                <a:effectLst/>
                <a:latin typeface="Calibri" panose="020F0502020204030204" pitchFamily="34" charset="0"/>
                <a:ea typeface="Calibri" panose="020F0502020204030204" pitchFamily="34" charset="0"/>
                <a:cs typeface="Arial" panose="020B0604020202020204" pitchFamily="34" charset="0"/>
              </a:rPr>
              <a:t>הביקוש לטכנולוגיות הענן גרם להאצה של פריסת התשתיות שהביא לדרישה גבוהה של שבבים.</a:t>
            </a:r>
          </a:p>
          <a:p>
            <a:pPr marL="285750" indent="-285750">
              <a:lnSpc>
                <a:spcPct val="150000"/>
              </a:lnSpc>
              <a:buFont typeface="Wingdings" panose="05000000000000000000" pitchFamily="2" charset="2"/>
              <a:buChar char="Ø"/>
            </a:pPr>
            <a:endParaRPr lang="he-IL" b="1" dirty="0">
              <a:solidFill>
                <a:srgbClr val="002060"/>
              </a:solidFill>
              <a:latin typeface="Calibri" panose="020F050202020403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תנודתיות בביקוש: </a:t>
            </a:r>
            <a:r>
              <a:rPr lang="he-IL" sz="1800" dirty="0">
                <a:effectLst/>
                <a:latin typeface="Calibri" panose="020F0502020204030204" pitchFamily="34" charset="0"/>
                <a:ea typeface="Calibri" panose="020F0502020204030204" pitchFamily="34" charset="0"/>
                <a:cs typeface="Arial" panose="020B0604020202020204" pitchFamily="34" charset="0"/>
              </a:rPr>
              <a:t>הביאה לירידה בצריכת רכבים ועלייה ברכישת מכשירים אלקטרוניים אחרים. יצרני הרכב השהו יצור שיצר מחסור כשהצרכנים חזרו לשגרתם.</a:t>
            </a:r>
          </a:p>
          <a:p>
            <a:pPr>
              <a:lnSpc>
                <a:spcPct val="150000"/>
              </a:lnSpc>
            </a:pP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he-IL" sz="1800" b="1" dirty="0">
              <a:solidFill>
                <a:srgbClr val="002060"/>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עומסים בנמלי סין: </a:t>
            </a:r>
            <a:r>
              <a:rPr lang="he-IL" sz="1800" dirty="0">
                <a:effectLst/>
                <a:ea typeface="Calibri" panose="020F0502020204030204" pitchFamily="34" charset="0"/>
                <a:cs typeface="Arial" panose="020B0604020202020204" pitchFamily="34" charset="0"/>
              </a:rPr>
              <a:t>מדובר בעומסים הגבוהים ביותר בשני העשורים האחרונים. כ-600 אוניות צובר, שהן כ-6% מכלל הצי הגלובאלי, עגנו מחוץ לנמלי סין בהמתנה לפריקה וטעינה, לאלה מצטרפות עוד עשרות אוניות מכולה וזאת בשל בדיקות קורונה </a:t>
            </a:r>
            <a:r>
              <a:rPr lang="he-IL" sz="1800" dirty="0" err="1">
                <a:effectLst/>
                <a:ea typeface="Calibri" panose="020F0502020204030204" pitchFamily="34" charset="0"/>
                <a:cs typeface="Arial" panose="020B0604020202020204" pitchFamily="34" charset="0"/>
              </a:rPr>
              <a:t>ובידודים</a:t>
            </a:r>
            <a:r>
              <a:rPr lang="he-IL" sz="1800" dirty="0">
                <a:effectLst/>
                <a:ea typeface="Calibri" panose="020F0502020204030204" pitchFamily="34" charset="0"/>
                <a:cs typeface="Arial" panose="020B0604020202020204" pitchFamily="34" charset="0"/>
              </a:rPr>
              <a:t> של צוותים שהגיעו ממדינות אדומות.</a:t>
            </a:r>
          </a:p>
          <a:p>
            <a:pPr>
              <a:lnSpc>
                <a:spcPct val="150000"/>
              </a:lnSpc>
            </a:pPr>
            <a:endParaRPr lang="he-IL" sz="1800" b="1" dirty="0">
              <a:solidFill>
                <a:srgbClr val="002060"/>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תעשיית הרכב נפגעה קשה: </a:t>
            </a:r>
            <a:r>
              <a:rPr lang="he-IL" sz="1800" dirty="0">
                <a:effectLst/>
                <a:ea typeface="Calibri" panose="020F0502020204030204" pitchFamily="34" charset="0"/>
                <a:cs typeface="Arial" panose="020B0604020202020204" pitchFamily="34" charset="0"/>
              </a:rPr>
              <a:t>מסקר גלובאלי של "</a:t>
            </a:r>
            <a:r>
              <a:rPr lang="he-IL" sz="1800" dirty="0" err="1">
                <a:effectLst/>
                <a:ea typeface="Calibri" panose="020F0502020204030204" pitchFamily="34" charset="0"/>
                <a:cs typeface="Arial" panose="020B0604020202020204" pitchFamily="34" charset="0"/>
              </a:rPr>
              <a:t>אקונומסיט</a:t>
            </a:r>
            <a:r>
              <a:rPr lang="he-IL" sz="1800" dirty="0">
                <a:effectLst/>
                <a:ea typeface="Calibri" panose="020F0502020204030204" pitchFamily="34" charset="0"/>
                <a:cs typeface="Arial" panose="020B0604020202020204" pitchFamily="34" charset="0"/>
              </a:rPr>
              <a:t>" התברר ש51.7% מהנשאלים שפועלים בתחום הרכב והחלפים ציינו שהשיבושים בפעילותם בעקבות הקורונה היו "משמעותיים מאד". זהו השיעור הגבוה ביותר מבין התעשיות שנבחנו.</a:t>
            </a:r>
            <a:endParaRPr lang="he-IL" dirty="0"/>
          </a:p>
        </p:txBody>
      </p:sp>
      <p:pic>
        <p:nvPicPr>
          <p:cNvPr id="5" name="תמונה 4">
            <a:extLst>
              <a:ext uri="{FF2B5EF4-FFF2-40B4-BE49-F238E27FC236}">
                <a16:creationId xmlns:a16="http://schemas.microsoft.com/office/drawing/2014/main" id="{AB00A4C6-7E28-4D5D-BA17-D3357F8804E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
        <p:nvSpPr>
          <p:cNvPr id="8" name="תיבת טקסט 7">
            <a:extLst>
              <a:ext uri="{FF2B5EF4-FFF2-40B4-BE49-F238E27FC236}">
                <a16:creationId xmlns:a16="http://schemas.microsoft.com/office/drawing/2014/main" id="{6C6B1B09-1E10-494A-AD6D-1DAAFC94A1CD}"/>
              </a:ext>
            </a:extLst>
          </p:cNvPr>
          <p:cNvSpPr txBox="1"/>
          <p:nvPr/>
        </p:nvSpPr>
        <p:spPr>
          <a:xfrm>
            <a:off x="3264179" y="408230"/>
            <a:ext cx="6094562" cy="923330"/>
          </a:xfrm>
          <a:prstGeom prst="rect">
            <a:avLst/>
          </a:prstGeom>
          <a:noFill/>
        </p:spPr>
        <p:txBody>
          <a:bodyPr wrap="square">
            <a:spAutoFit/>
          </a:bodyPr>
          <a:lstStyle/>
          <a:p>
            <a:pPr algn="ctr"/>
            <a:r>
              <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rPr>
              <a:t>משבר הקורונה</a:t>
            </a:r>
          </a:p>
        </p:txBody>
      </p:sp>
      <mc:AlternateContent xmlns:mc="http://schemas.openxmlformats.org/markup-compatibility/2006">
        <mc:Choice xmlns:p14="http://schemas.microsoft.com/office/powerpoint/2010/main" Requires="p14">
          <p:contentPart p14:bwMode="auto" r:id="rId3">
            <p14:nvContentPartPr>
              <p14:cNvPr id="3" name="דיו 2"/>
              <p14:cNvContentPartPr/>
              <p14:nvPr/>
            </p14:nvContentPartPr>
            <p14:xfrm>
              <a:off x="3979989" y="5815766"/>
              <a:ext cx="1463760" cy="127440"/>
            </p14:xfrm>
          </p:contentPart>
        </mc:Choice>
        <mc:Fallback>
          <p:pic>
            <p:nvPicPr>
              <p:cNvPr id="3" name="דיו 2"/>
              <p:cNvPicPr/>
              <p:nvPr/>
            </p:nvPicPr>
            <p:blipFill>
              <a:blip r:embed="rId4"/>
              <a:stretch>
                <a:fillRect/>
              </a:stretch>
            </p:blipFill>
            <p:spPr>
              <a:xfrm>
                <a:off x="3919869" y="5695886"/>
                <a:ext cx="1583640" cy="3672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 name="דיו 3"/>
              <p14:cNvContentPartPr/>
              <p14:nvPr/>
            </p14:nvContentPartPr>
            <p14:xfrm>
              <a:off x="1889829" y="6212126"/>
              <a:ext cx="1524240" cy="128520"/>
            </p14:xfrm>
          </p:contentPart>
        </mc:Choice>
        <mc:Fallback>
          <p:pic>
            <p:nvPicPr>
              <p:cNvPr id="4" name="דיו 3"/>
              <p:cNvPicPr/>
              <p:nvPr/>
            </p:nvPicPr>
            <p:blipFill>
              <a:blip r:embed="rId6"/>
              <a:stretch>
                <a:fillRect/>
              </a:stretch>
            </p:blipFill>
            <p:spPr>
              <a:xfrm>
                <a:off x="1829709" y="6092246"/>
                <a:ext cx="1644480" cy="36828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דיו 5"/>
              <p14:cNvContentPartPr/>
              <p14:nvPr/>
            </p14:nvContentPartPr>
            <p14:xfrm>
              <a:off x="8290629" y="6589766"/>
              <a:ext cx="2517120" cy="136080"/>
            </p14:xfrm>
          </p:contentPart>
        </mc:Choice>
        <mc:Fallback>
          <p:pic>
            <p:nvPicPr>
              <p:cNvPr id="6" name="דיו 5"/>
              <p:cNvPicPr/>
              <p:nvPr/>
            </p:nvPicPr>
            <p:blipFill>
              <a:blip r:embed="rId8"/>
              <a:stretch>
                <a:fillRect/>
              </a:stretch>
            </p:blipFill>
            <p:spPr>
              <a:xfrm>
                <a:off x="8230509" y="6469886"/>
                <a:ext cx="2637360" cy="375840"/>
              </a:xfrm>
              <a:prstGeom prst="rect">
                <a:avLst/>
              </a:prstGeom>
            </p:spPr>
          </p:pic>
        </mc:Fallback>
      </mc:AlternateContent>
    </p:spTree>
    <p:extLst>
      <p:ext uri="{BB962C8B-B14F-4D97-AF65-F5344CB8AC3E}">
        <p14:creationId xmlns:p14="http://schemas.microsoft.com/office/powerpoint/2010/main" val="3202389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91E9305-2864-4800-8157-8C1861293E81}"/>
              </a:ext>
            </a:extLst>
          </p:cNvPr>
          <p:cNvSpPr>
            <a:spLocks noGrp="1"/>
          </p:cNvSpPr>
          <p:nvPr>
            <p:ph type="title"/>
          </p:nvPr>
        </p:nvSpPr>
        <p:spPr>
          <a:xfrm>
            <a:off x="370937" y="276125"/>
            <a:ext cx="10688128" cy="1301676"/>
          </a:xfrm>
        </p:spPr>
        <p:txBody>
          <a:bodyPr>
            <a:normAutofit/>
          </a:bodyPr>
          <a:lstStyle/>
          <a:p>
            <a:pPr algn="ctr"/>
            <a:r>
              <a:rPr lang="he-IL" sz="40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cs typeface="+mn-cs"/>
              </a:rPr>
              <a:t>צמיחת שיא בתעשיית השבבים – השפעת הקורונה</a:t>
            </a:r>
          </a:p>
        </p:txBody>
      </p:sp>
      <p:pic>
        <p:nvPicPr>
          <p:cNvPr id="4" name="מציין מיקום תוכן 3">
            <a:extLst>
              <a:ext uri="{FF2B5EF4-FFF2-40B4-BE49-F238E27FC236}">
                <a16:creationId xmlns:a16="http://schemas.microsoft.com/office/drawing/2014/main" id="{FA410923-6804-4963-B9BE-64DF0C942C32}"/>
              </a:ext>
            </a:extLst>
          </p:cNvPr>
          <p:cNvPicPr>
            <a:picLocks noGrp="1" noChangeAspect="1"/>
          </p:cNvPicPr>
          <p:nvPr>
            <p:ph idx="1"/>
          </p:nvPr>
        </p:nvPicPr>
        <p:blipFill>
          <a:blip r:embed="rId2"/>
          <a:stretch>
            <a:fillRect/>
          </a:stretch>
        </p:blipFill>
        <p:spPr>
          <a:xfrm>
            <a:off x="1951076" y="1333948"/>
            <a:ext cx="8970646" cy="5213421"/>
          </a:xfrm>
          <a:prstGeom prst="rect">
            <a:avLst/>
          </a:prstGeom>
        </p:spPr>
      </p:pic>
      <p:sp>
        <p:nvSpPr>
          <p:cNvPr id="3" name="חץ: ימינה 2">
            <a:extLst>
              <a:ext uri="{FF2B5EF4-FFF2-40B4-BE49-F238E27FC236}">
                <a16:creationId xmlns:a16="http://schemas.microsoft.com/office/drawing/2014/main" id="{71CD35FC-55AF-4772-A7DD-77332DDFBC70}"/>
              </a:ext>
            </a:extLst>
          </p:cNvPr>
          <p:cNvSpPr/>
          <p:nvPr/>
        </p:nvSpPr>
        <p:spPr>
          <a:xfrm>
            <a:off x="505609" y="4528969"/>
            <a:ext cx="1445467" cy="18288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5" name="תמונה 4">
            <a:extLst>
              <a:ext uri="{FF2B5EF4-FFF2-40B4-BE49-F238E27FC236}">
                <a16:creationId xmlns:a16="http://schemas.microsoft.com/office/drawing/2014/main" id="{36F6DFA4-A5AA-4905-B162-A35B0389B5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mc:AlternateContent xmlns:mc="http://schemas.openxmlformats.org/markup-compatibility/2006">
        <mc:Choice xmlns:p14="http://schemas.microsoft.com/office/powerpoint/2010/main" Requires="p14">
          <p:contentPart p14:bwMode="auto" r:id="rId4">
            <p14:nvContentPartPr>
              <p14:cNvPr id="6" name="דיו 5"/>
              <p14:cNvContentPartPr/>
              <p14:nvPr/>
            </p14:nvContentPartPr>
            <p14:xfrm>
              <a:off x="1933389" y="2899920"/>
              <a:ext cx="915120" cy="43200"/>
            </p14:xfrm>
          </p:contentPart>
        </mc:Choice>
        <mc:Fallback>
          <p:pic>
            <p:nvPicPr>
              <p:cNvPr id="6" name="דיו 5"/>
              <p:cNvPicPr/>
              <p:nvPr/>
            </p:nvPicPr>
            <p:blipFill>
              <a:blip r:embed="rId5"/>
              <a:stretch>
                <a:fillRect/>
              </a:stretch>
            </p:blipFill>
            <p:spPr>
              <a:xfrm>
                <a:off x="1873269" y="2780040"/>
                <a:ext cx="1035000" cy="282960"/>
              </a:xfrm>
              <a:prstGeom prst="rect">
                <a:avLst/>
              </a:prstGeom>
            </p:spPr>
          </p:pic>
        </mc:Fallback>
      </mc:AlternateContent>
    </p:spTree>
    <p:extLst>
      <p:ext uri="{BB962C8B-B14F-4D97-AF65-F5344CB8AC3E}">
        <p14:creationId xmlns:p14="http://schemas.microsoft.com/office/powerpoint/2010/main" val="2839410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תיבת טקסט 6">
            <a:extLst>
              <a:ext uri="{FF2B5EF4-FFF2-40B4-BE49-F238E27FC236}">
                <a16:creationId xmlns:a16="http://schemas.microsoft.com/office/drawing/2014/main" id="{2B2AC309-D17E-43D6-B03E-ED033832BA56}"/>
              </a:ext>
            </a:extLst>
          </p:cNvPr>
          <p:cNvSpPr txBox="1"/>
          <p:nvPr/>
        </p:nvSpPr>
        <p:spPr>
          <a:xfrm>
            <a:off x="3697828" y="424687"/>
            <a:ext cx="4796343" cy="923330"/>
          </a:xfrm>
          <a:prstGeom prst="rect">
            <a:avLst/>
          </a:prstGeom>
          <a:noFill/>
        </p:spPr>
        <p:txBody>
          <a:bodyPr wrap="square">
            <a:spAutoFit/>
          </a:bodyPr>
          <a:lstStyle/>
          <a:p>
            <a:pPr algn="ctr"/>
            <a:r>
              <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rPr>
              <a:t>המצב כיום</a:t>
            </a:r>
          </a:p>
        </p:txBody>
      </p:sp>
      <p:sp>
        <p:nvSpPr>
          <p:cNvPr id="3" name="תיבת טקסט 2">
            <a:extLst>
              <a:ext uri="{FF2B5EF4-FFF2-40B4-BE49-F238E27FC236}">
                <a16:creationId xmlns:a16="http://schemas.microsoft.com/office/drawing/2014/main" id="{2D0FD719-F9ED-4647-99B4-05349F734C8A}"/>
              </a:ext>
            </a:extLst>
          </p:cNvPr>
          <p:cNvSpPr txBox="1"/>
          <p:nvPr/>
        </p:nvSpPr>
        <p:spPr>
          <a:xfrm>
            <a:off x="1149170" y="1549266"/>
            <a:ext cx="10348856" cy="4611519"/>
          </a:xfrm>
          <a:prstGeom prst="rect">
            <a:avLst/>
          </a:prstGeom>
          <a:noFill/>
        </p:spPr>
        <p:txBody>
          <a:bodyPr wrap="square" rtlCol="1">
            <a:spAutoFit/>
          </a:bodyPr>
          <a:lstStyle/>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השבתת מפעלים ונמלים באסיה בגלל הקורונה</a:t>
            </a:r>
            <a:r>
              <a:rPr lang="en-US" sz="1800" b="1" dirty="0">
                <a:solidFill>
                  <a:srgbClr val="002060"/>
                </a:solidFill>
                <a:latin typeface="Arial" panose="020B0604020202020204" pitchFamily="34" charset="0"/>
                <a:cs typeface="Arial" panose="020B0604020202020204" pitchFamily="34" charset="0"/>
              </a:rPr>
              <a:t> - </a:t>
            </a:r>
            <a:r>
              <a:rPr lang="he-IL" sz="1800" b="1" dirty="0">
                <a:effectLst/>
                <a:ea typeface="Calibri" panose="020F0502020204030204" pitchFamily="34" charset="0"/>
                <a:cs typeface="Arial" panose="020B0604020202020204" pitchFamily="34" charset="0"/>
              </a:rPr>
              <a:t>במלזיה</a:t>
            </a:r>
            <a:r>
              <a:rPr lang="he-IL" sz="1800" dirty="0">
                <a:effectLst/>
                <a:ea typeface="Calibri" panose="020F0502020204030204" pitchFamily="34" charset="0"/>
                <a:cs typeface="Arial" panose="020B0604020202020204" pitchFamily="34" charset="0"/>
              </a:rPr>
              <a:t>, שהיא אחד ממרכזי הייצור לצ'יפים הגדולים בעולם, לאחרונה התווספו השבתות יזומות של חלק ממפעלי הייצור שלה. זמני המתנה בנמלי סין עדיין גבוהים</a:t>
            </a:r>
            <a:endParaRPr lang="he-IL" sz="1800" b="1" dirty="0">
              <a:solidFill>
                <a:srgbClr val="002060"/>
              </a:solidFill>
              <a:latin typeface="Arial" panose="020B0604020202020204" pitchFamily="34" charset="0"/>
              <a:cs typeface="Arial" panose="020B0604020202020204" pitchFamily="34" charset="0"/>
            </a:endParaRPr>
          </a:p>
          <a:p>
            <a:pPr>
              <a:lnSpc>
                <a:spcPct val="150000"/>
              </a:lnSpc>
            </a:pPr>
            <a:endParaRPr lang="he-IL" sz="1800" b="1" dirty="0">
              <a:solidFill>
                <a:srgbClr val="002060"/>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מחסור בחלקים </a:t>
            </a:r>
            <a:r>
              <a:rPr lang="he-IL" b="1" dirty="0">
                <a:solidFill>
                  <a:srgbClr val="002060"/>
                </a:solidFill>
                <a:latin typeface="Arial" panose="020B0604020202020204" pitchFamily="34" charset="0"/>
                <a:cs typeface="Arial" panose="020B0604020202020204" pitchFamily="34" charset="0"/>
              </a:rPr>
              <a:t>יוצר</a:t>
            </a:r>
            <a:r>
              <a:rPr lang="he-IL" sz="1800" b="1" dirty="0">
                <a:solidFill>
                  <a:srgbClr val="002060"/>
                </a:solidFill>
                <a:latin typeface="Arial" panose="020B0604020202020204" pitchFamily="34" charset="0"/>
                <a:cs typeface="Arial" panose="020B0604020202020204" pitchFamily="34" charset="0"/>
              </a:rPr>
              <a:t> פגיעה בקיבולת ייצור הרכבים</a:t>
            </a:r>
            <a:r>
              <a:rPr lang="en-US" sz="1800" b="1" dirty="0">
                <a:solidFill>
                  <a:srgbClr val="002060"/>
                </a:solidFill>
                <a:latin typeface="Arial" panose="020B0604020202020204" pitchFamily="34" charset="0"/>
                <a:cs typeface="Arial" panose="020B0604020202020204" pitchFamily="34" charset="0"/>
              </a:rPr>
              <a:t> </a:t>
            </a:r>
            <a:r>
              <a:rPr lang="he-IL" sz="1800" dirty="0">
                <a:effectLst/>
                <a:ea typeface="Calibri" panose="020F0502020204030204" pitchFamily="34" charset="0"/>
                <a:cs typeface="Arial" panose="020B0604020202020204" pitchFamily="34" charset="0"/>
              </a:rPr>
              <a:t>יצרנים רבים הודיעו על פגיעה נוספת בקיבולת הייצור המתוכננת</a:t>
            </a:r>
            <a:r>
              <a:rPr lang="en-US" sz="1800" dirty="0">
                <a:effectLst/>
                <a:ea typeface="Calibri" panose="020F0502020204030204" pitchFamily="34" charset="0"/>
                <a:cs typeface="Arial" panose="020B0604020202020204" pitchFamily="34" charset="0"/>
              </a:rPr>
              <a:t>;</a:t>
            </a:r>
            <a:r>
              <a:rPr lang="he-IL" sz="1800" dirty="0">
                <a:effectLst/>
                <a:ea typeface="Calibri" panose="020F0502020204030204" pitchFamily="34" charset="0"/>
                <a:cs typeface="Arial" panose="020B0604020202020204" pitchFamily="34" charset="0"/>
              </a:rPr>
              <a:t> השבתות מתוכננות של מפעלי ופסי יצור לתקופות של שבועות. טויוטה, למשל, נאלצה </a:t>
            </a:r>
            <a:r>
              <a:rPr lang="he-IL" sz="1800" b="1" dirty="0">
                <a:effectLst/>
                <a:ea typeface="Calibri" panose="020F0502020204030204" pitchFamily="34" charset="0"/>
                <a:cs typeface="Arial" panose="020B0604020202020204" pitchFamily="34" charset="0"/>
              </a:rPr>
              <a:t>להפחית ב-40% את היקף ייצור הרכב</a:t>
            </a:r>
            <a:r>
              <a:rPr lang="he-IL" sz="1800" dirty="0">
                <a:effectLst/>
                <a:ea typeface="Calibri" panose="020F0502020204030204" pitchFamily="34" charset="0"/>
                <a:cs typeface="Arial" panose="020B0604020202020204" pitchFamily="34" charset="0"/>
              </a:rPr>
              <a:t> המתוכנן שלה בספטמבר בכל מפעליה בעולם, כולל באירופה. </a:t>
            </a:r>
            <a:endParaRPr lang="he-IL" sz="1800" b="1" dirty="0">
              <a:solidFill>
                <a:srgbClr val="002060"/>
              </a:solidFill>
              <a:latin typeface="Arial" panose="020B0604020202020204" pitchFamily="34" charset="0"/>
              <a:cs typeface="Arial" panose="020B0604020202020204" pitchFamily="34" charset="0"/>
            </a:endParaRPr>
          </a:p>
          <a:p>
            <a:pPr>
              <a:lnSpc>
                <a:spcPct val="150000"/>
              </a:lnSpc>
            </a:pPr>
            <a:endParaRPr lang="he-IL" sz="1800" b="1" dirty="0">
              <a:solidFill>
                <a:srgbClr val="002060"/>
              </a:solidFill>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עלייה במחירים- </a:t>
            </a:r>
            <a:r>
              <a:rPr lang="he-IL" sz="1800" dirty="0">
                <a:effectLst/>
                <a:latin typeface="Calibri" panose="020F0502020204030204" pitchFamily="34" charset="0"/>
                <a:ea typeface="Calibri" panose="020F0502020204030204" pitchFamily="34" charset="0"/>
                <a:cs typeface="Arial" panose="020B0604020202020204" pitchFamily="34" charset="0"/>
              </a:rPr>
              <a:t>יו"ר </a:t>
            </a:r>
            <a:r>
              <a:rPr lang="en-GB" sz="1800" dirty="0">
                <a:effectLst/>
                <a:latin typeface="Arial" panose="020B0604020202020204" pitchFamily="34" charset="0"/>
                <a:ea typeface="Calibri" panose="020F0502020204030204" pitchFamily="34" charset="0"/>
                <a:cs typeface="Arial" panose="020B0604020202020204" pitchFamily="34" charset="0"/>
              </a:rPr>
              <a:t>I</a:t>
            </a:r>
            <a:r>
              <a:rPr lang="en-US" sz="1800" dirty="0" err="1">
                <a:effectLst/>
                <a:latin typeface="Arial" panose="020B0604020202020204" pitchFamily="34" charset="0"/>
                <a:ea typeface="Calibri" panose="020F0502020204030204" pitchFamily="34" charset="0"/>
                <a:cs typeface="Arial" panose="020B0604020202020204" pitchFamily="34" charset="0"/>
              </a:rPr>
              <a:t>nfineon</a:t>
            </a:r>
            <a:r>
              <a:rPr lang="he-IL" sz="1800" dirty="0">
                <a:effectLst/>
                <a:latin typeface="Calibri" panose="020F0502020204030204" pitchFamily="34" charset="0"/>
                <a:ea typeface="Calibri" panose="020F0502020204030204" pitchFamily="34" charset="0"/>
                <a:cs typeface="Arial" panose="020B0604020202020204" pitchFamily="34" charset="0"/>
              </a:rPr>
              <a:t>, אחת הספקיות הגדולות של רכיבים אלקטרוניים לתעשיית הרכב, אמר "עליית מחירים נוספת ומשמעותית היא בלתי נמנעת". לדבריו "אנחנו נעלה או שכבר העלנו את המחירים של רכיבים לתעשיית הרכב בשל עליית עלויות הייצור. אנחנו לא מייצרים את כל הצ'יפים ובעצמנו תלויים בספקים חיצוניים".</a:t>
            </a:r>
          </a:p>
          <a:p>
            <a:pPr>
              <a:lnSpc>
                <a:spcPct val="150000"/>
              </a:lnSpc>
            </a:pPr>
            <a:r>
              <a:rPr lang="he-IL" dirty="0">
                <a:latin typeface="Calibri" panose="020F0502020204030204" pitchFamily="34" charset="0"/>
                <a:ea typeface="Calibri" panose="020F0502020204030204" pitchFamily="34" charset="0"/>
                <a:cs typeface="Arial" panose="020B0604020202020204" pitchFamily="34" charset="0"/>
              </a:rPr>
              <a:t>     התייקרות משמעותית של עלויות התובלה.</a:t>
            </a:r>
            <a:r>
              <a:rPr lang="he-IL" sz="1800" dirty="0">
                <a:effectLst/>
                <a:latin typeface="Calibri" panose="020F0502020204030204" pitchFamily="34" charset="0"/>
                <a:ea typeface="Calibri" panose="020F0502020204030204" pitchFamily="34" charset="0"/>
                <a:cs typeface="Arial" panose="020B0604020202020204" pitchFamily="34" charset="0"/>
              </a:rPr>
              <a:t> </a:t>
            </a:r>
            <a:endParaRPr lang="he-IL" sz="1800" b="1" dirty="0">
              <a:solidFill>
                <a:srgbClr val="002060"/>
              </a:solidFill>
              <a:latin typeface="Arial" panose="020B0604020202020204" pitchFamily="34" charset="0"/>
              <a:cs typeface="Arial" panose="020B0604020202020204" pitchFamily="34" charset="0"/>
            </a:endParaRPr>
          </a:p>
        </p:txBody>
      </p:sp>
      <p:pic>
        <p:nvPicPr>
          <p:cNvPr id="4" name="תמונה 3">
            <a:extLst>
              <a:ext uri="{FF2B5EF4-FFF2-40B4-BE49-F238E27FC236}">
                <a16:creationId xmlns:a16="http://schemas.microsoft.com/office/drawing/2014/main" id="{3FE0E5E3-5753-4ECF-880D-C1E748A6B1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Tree>
    <p:extLst>
      <p:ext uri="{BB962C8B-B14F-4D97-AF65-F5344CB8AC3E}">
        <p14:creationId xmlns:p14="http://schemas.microsoft.com/office/powerpoint/2010/main" val="22805682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8F7FA7D-16F1-4E97-8C19-8906C02A1EAC}"/>
              </a:ext>
            </a:extLst>
          </p:cNvPr>
          <p:cNvSpPr>
            <a:spLocks noGrp="1"/>
          </p:cNvSpPr>
          <p:nvPr>
            <p:ph type="title"/>
          </p:nvPr>
        </p:nvSpPr>
        <p:spPr>
          <a:xfrm>
            <a:off x="1306284" y="345476"/>
            <a:ext cx="9049110" cy="914551"/>
          </a:xfrm>
        </p:spPr>
        <p:txBody>
          <a:bodyPr>
            <a:noAutofit/>
          </a:bodyPr>
          <a:lstStyle/>
          <a:p>
            <a:pPr algn="ctr"/>
            <a:r>
              <a:rPr lang="he-IL" sz="4800" b="1"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cs typeface="+mn-cs"/>
              </a:rPr>
              <a:t>הפסדים גלובאליים בתעשיית הרכב</a:t>
            </a:r>
            <a:endParaRPr lang="he-IL" sz="48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cs typeface="+mn-cs"/>
            </a:endParaRPr>
          </a:p>
        </p:txBody>
      </p:sp>
      <p:pic>
        <p:nvPicPr>
          <p:cNvPr id="5" name="מציין מיקום תוכן 4">
            <a:extLst>
              <a:ext uri="{FF2B5EF4-FFF2-40B4-BE49-F238E27FC236}">
                <a16:creationId xmlns:a16="http://schemas.microsoft.com/office/drawing/2014/main" id="{8D94B5A4-C52D-48C5-9E48-F7C5FC5C9181}"/>
              </a:ext>
            </a:extLst>
          </p:cNvPr>
          <p:cNvPicPr>
            <a:picLocks noGrp="1" noChangeAspect="1"/>
          </p:cNvPicPr>
          <p:nvPr>
            <p:ph idx="1"/>
          </p:nvPr>
        </p:nvPicPr>
        <p:blipFill>
          <a:blip r:embed="rId2"/>
          <a:stretch>
            <a:fillRect/>
          </a:stretch>
        </p:blipFill>
        <p:spPr>
          <a:xfrm>
            <a:off x="1306284" y="1260027"/>
            <a:ext cx="9870931" cy="5497107"/>
          </a:xfrm>
        </p:spPr>
      </p:pic>
      <p:pic>
        <p:nvPicPr>
          <p:cNvPr id="4" name="תמונה 3">
            <a:extLst>
              <a:ext uri="{FF2B5EF4-FFF2-40B4-BE49-F238E27FC236}">
                <a16:creationId xmlns:a16="http://schemas.microsoft.com/office/drawing/2014/main" id="{B1B84897-7B5A-4F00-9A6F-5665E82881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74734" y="55511"/>
            <a:ext cx="2317266" cy="579930"/>
          </a:xfrm>
          <a:prstGeom prst="rect">
            <a:avLst/>
          </a:prstGeom>
        </p:spPr>
      </p:pic>
    </p:spTree>
    <p:extLst>
      <p:ext uri="{BB962C8B-B14F-4D97-AF65-F5344CB8AC3E}">
        <p14:creationId xmlns:p14="http://schemas.microsoft.com/office/powerpoint/2010/main" val="9174007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תיבת טקסט 4">
            <a:extLst>
              <a:ext uri="{FF2B5EF4-FFF2-40B4-BE49-F238E27FC236}">
                <a16:creationId xmlns:a16="http://schemas.microsoft.com/office/drawing/2014/main" id="{FE7F6A5D-8251-4AB5-BDDC-C2672B4D40AE}"/>
              </a:ext>
            </a:extLst>
          </p:cNvPr>
          <p:cNvSpPr txBox="1"/>
          <p:nvPr/>
        </p:nvSpPr>
        <p:spPr>
          <a:xfrm>
            <a:off x="3885499" y="600967"/>
            <a:ext cx="4421001" cy="923330"/>
          </a:xfrm>
          <a:prstGeom prst="rect">
            <a:avLst/>
          </a:prstGeom>
          <a:noFill/>
        </p:spPr>
        <p:txBody>
          <a:bodyPr wrap="square">
            <a:spAutoFit/>
          </a:bodyPr>
          <a:lstStyle/>
          <a:p>
            <a:pPr algn="ctr"/>
            <a:r>
              <a:rPr lang="he-IL" sz="5400" b="1" cap="none" spc="0" dirty="0">
                <a:ln w="9525">
                  <a:solidFill>
                    <a:schemeClr val="bg1"/>
                  </a:solidFill>
                  <a:prstDash val="solid"/>
                </a:ln>
                <a:solidFill>
                  <a:schemeClr val="tx2"/>
                </a:solidFill>
                <a:effectLst>
                  <a:outerShdw blurRad="12700" dist="38100" dir="2700000" algn="tl" rotWithShape="0">
                    <a:schemeClr val="accent5">
                      <a:lumMod val="60000"/>
                      <a:lumOff val="40000"/>
                    </a:schemeClr>
                  </a:outerShdw>
                </a:effectLst>
              </a:rPr>
              <a:t>השלכות</a:t>
            </a:r>
          </a:p>
        </p:txBody>
      </p:sp>
      <p:sp>
        <p:nvSpPr>
          <p:cNvPr id="3" name="תיבת טקסט 2">
            <a:extLst>
              <a:ext uri="{FF2B5EF4-FFF2-40B4-BE49-F238E27FC236}">
                <a16:creationId xmlns:a16="http://schemas.microsoft.com/office/drawing/2014/main" id="{730A4040-E7DE-4F4E-BA74-FA13EA631298}"/>
              </a:ext>
            </a:extLst>
          </p:cNvPr>
          <p:cNvSpPr txBox="1"/>
          <p:nvPr/>
        </p:nvSpPr>
        <p:spPr>
          <a:xfrm>
            <a:off x="1269402" y="2000921"/>
            <a:ext cx="9854005" cy="2031325"/>
          </a:xfrm>
          <a:prstGeom prst="rect">
            <a:avLst/>
          </a:prstGeom>
          <a:noFill/>
        </p:spPr>
        <p:txBody>
          <a:bodyPr wrap="square" rtlCol="1">
            <a:spAutoFit/>
          </a:bodyPr>
          <a:lstStyle/>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שיבושים בהספקת מוצרים ודחיית השקות של מוצרי אלקטרוניקה.</a:t>
            </a:r>
            <a:br>
              <a:rPr lang="he-IL" sz="1800" b="1" dirty="0">
                <a:solidFill>
                  <a:srgbClr val="002060"/>
                </a:solidFill>
                <a:latin typeface="Arial" panose="020B0604020202020204" pitchFamily="34" charset="0"/>
                <a:cs typeface="Arial" panose="020B0604020202020204" pitchFamily="34" charset="0"/>
              </a:rPr>
            </a:b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endParaRPr lang="he-IL" sz="1800" b="1"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תחומי התשתיות והאנרגיה נאלצים להמתין עד חצי  שנה לקבלת הזמנות.</a:t>
            </a:r>
            <a:br>
              <a:rPr lang="he-IL" sz="1800" b="1" dirty="0">
                <a:solidFill>
                  <a:srgbClr val="002060"/>
                </a:solidFill>
                <a:latin typeface="Arial" panose="020B0604020202020204" pitchFamily="34" charset="0"/>
                <a:cs typeface="Arial" panose="020B0604020202020204" pitchFamily="34" charset="0"/>
              </a:rPr>
            </a:br>
            <a:r>
              <a:rPr lang="he-IL" sz="1800" b="1" dirty="0">
                <a:solidFill>
                  <a:srgbClr val="002060"/>
                </a:solidFill>
                <a:latin typeface="Arial" panose="020B0604020202020204" pitchFamily="34" charset="0"/>
                <a:cs typeface="Arial" panose="020B0604020202020204" pitchFamily="34" charset="0"/>
              </a:rPr>
              <a:t/>
            </a:r>
            <a:br>
              <a:rPr lang="he-IL" sz="1800" b="1" dirty="0">
                <a:solidFill>
                  <a:srgbClr val="002060"/>
                </a:solidFill>
                <a:latin typeface="Arial" panose="020B0604020202020204" pitchFamily="34" charset="0"/>
                <a:cs typeface="Arial" panose="020B0604020202020204" pitchFamily="34" charset="0"/>
              </a:rPr>
            </a:br>
            <a:endParaRPr lang="he-IL" sz="1800" b="1" dirty="0">
              <a:solidFill>
                <a:srgbClr val="00206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he-IL" sz="1800" b="1" dirty="0">
                <a:solidFill>
                  <a:srgbClr val="002060"/>
                </a:solidFill>
                <a:latin typeface="Arial" panose="020B0604020202020204" pitchFamily="34" charset="0"/>
                <a:cs typeface="Arial" panose="020B0604020202020204" pitchFamily="34" charset="0"/>
              </a:rPr>
              <a:t>תעשיית הרכב היא מהנפגעות הקשה ביותר מהמחסור בשבבים.</a:t>
            </a:r>
            <a:endParaRPr lang="he-IL" dirty="0"/>
          </a:p>
        </p:txBody>
      </p:sp>
      <p:pic>
        <p:nvPicPr>
          <p:cNvPr id="4" name="תמונה 3">
            <a:extLst>
              <a:ext uri="{FF2B5EF4-FFF2-40B4-BE49-F238E27FC236}">
                <a16:creationId xmlns:a16="http://schemas.microsoft.com/office/drawing/2014/main" id="{8F993D67-9C3A-4B80-AF46-69A5C818BEC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65102" y="118265"/>
            <a:ext cx="2317266" cy="579930"/>
          </a:xfrm>
          <a:prstGeom prst="rect">
            <a:avLst/>
          </a:prstGeom>
        </p:spPr>
      </p:pic>
    </p:spTree>
    <p:extLst>
      <p:ext uri="{BB962C8B-B14F-4D97-AF65-F5344CB8AC3E}">
        <p14:creationId xmlns:p14="http://schemas.microsoft.com/office/powerpoint/2010/main" val="4231562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7749</TotalTime>
  <Words>696</Words>
  <Application>Microsoft Office PowerPoint</Application>
  <PresentationFormat>מסך רחב</PresentationFormat>
  <Paragraphs>57</Paragraphs>
  <Slides>12</Slides>
  <Notes>0</Notes>
  <HiddenSlides>1</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12</vt:i4>
      </vt:variant>
    </vt:vector>
  </HeadingPairs>
  <TitlesOfParts>
    <vt:vector size="18" baseType="lpstr">
      <vt:lpstr>Arial</vt:lpstr>
      <vt:lpstr>Calibri</vt:lpstr>
      <vt:lpstr>Calibri Light</vt:lpstr>
      <vt:lpstr>Times New Roman</vt:lpstr>
      <vt:lpstr>Wingdings</vt:lpstr>
      <vt:lpstr>ערכת נושא Office</vt:lpstr>
      <vt:lpstr>משבר השבבים העולמי</vt:lpstr>
      <vt:lpstr>מצגת של PowerPoint‏</vt:lpstr>
      <vt:lpstr>מצגת של PowerPoint‏</vt:lpstr>
      <vt:lpstr>סיבות למשבר</vt:lpstr>
      <vt:lpstr>מצגת של PowerPoint‏</vt:lpstr>
      <vt:lpstr>צמיחת שיא בתעשיית השבבים – השפעת הקורונה</vt:lpstr>
      <vt:lpstr>מצגת של PowerPoint‏</vt:lpstr>
      <vt:lpstr>הפסדים גלובאליים בתעשיית הרכב</vt:lpstr>
      <vt:lpstr>מצגת של PowerPoint‏</vt:lpstr>
      <vt:lpstr>מדינות הפועלות לעצמאות בתחום ייצור השבבים</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שוק תעשיית השבבים; מעבר מייצור אין-האוס למיקור חוץ, מעבר ל-FABS  בעייתיות במיקור חוץ; מספר נמוך של חברות</dc:title>
  <dc:creator>זינה יהודאי</dc:creator>
  <cp:lastModifiedBy>יקי אנוך</cp:lastModifiedBy>
  <cp:revision>95</cp:revision>
  <dcterms:created xsi:type="dcterms:W3CDTF">2021-10-21T06:34:50Z</dcterms:created>
  <dcterms:modified xsi:type="dcterms:W3CDTF">2021-12-27T21:17:55Z</dcterms:modified>
</cp:coreProperties>
</file>