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97" r:id="rId10"/>
    <p:sldId id="298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304" r:id="rId19"/>
    <p:sldId id="305" r:id="rId20"/>
    <p:sldId id="311" r:id="rId21"/>
    <p:sldId id="306" r:id="rId22"/>
    <p:sldId id="307" r:id="rId23"/>
    <p:sldId id="321" r:id="rId24"/>
    <p:sldId id="314" r:id="rId25"/>
    <p:sldId id="315" r:id="rId26"/>
    <p:sldId id="316" r:id="rId27"/>
    <p:sldId id="317" r:id="rId28"/>
    <p:sldId id="318" r:id="rId29"/>
    <p:sldId id="274" r:id="rId30"/>
    <p:sldId id="276" r:id="rId31"/>
    <p:sldId id="299" r:id="rId32"/>
    <p:sldId id="277" r:id="rId33"/>
    <p:sldId id="281" r:id="rId34"/>
    <p:sldId id="284" r:id="rId35"/>
    <p:sldId id="289" r:id="rId36"/>
    <p:sldId id="290" r:id="rId37"/>
    <p:sldId id="291" r:id="rId38"/>
    <p:sldId id="292" r:id="rId39"/>
    <p:sldId id="293" r:id="rId40"/>
    <p:sldId id="294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295" r:id="rId4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92" d="100"/>
          <a:sy n="92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757F58-1720-4F58-AF49-9F38EC735A6E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8EDFE1-A796-43EB-A5D8-0E104D5985C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1704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A5F995-B2D4-4ACE-B365-8C055B8A33E0}" type="slidenum">
              <a:rPr lang="he-IL"/>
              <a:pPr/>
              <a:t>37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2" name="כותרת משנה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20" name="מציין מיקום של כותרת תחתונה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DFA8-6C91-4295-BD3D-12557ED55704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AC3-3F01-49C8-BDAE-C891647F9B6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DFA8-6C91-4295-BD3D-12557ED55704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AC3-3F01-49C8-BDAE-C891647F9B6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3AF347-B537-43EA-9541-00A4F5545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182588-0521-44E7-BC90-5EFD2112D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מלבן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9" name="תרשים זרימה: תהליך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תרשים זרימה: תהליך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וגה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טבעת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35E460-5DF6-4ED8-BE05-B1B86B1ECCD5}" type="datetimeFigureOut">
              <a:rPr lang="he-IL" smtClean="0"/>
              <a:pPr/>
              <a:t>י"ג/שבט/תשע"ג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24ED61-0F28-4433-8AF0-86979A400EA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5" name="מלבן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he-IL" sz="6000" b="1" i="1" dirty="0" smtClean="0">
                <a:solidFill>
                  <a:srgbClr val="FF0000"/>
                </a:solidFill>
              </a:rPr>
              <a:t>השתלמות </a:t>
            </a:r>
            <a:r>
              <a:rPr lang="he-IL" sz="6000" b="1" i="1" dirty="0" smtClean="0">
                <a:solidFill>
                  <a:srgbClr val="FF0000"/>
                </a:solidFill>
              </a:rPr>
              <a:t>קציני בטיחות בתעבורה –מורי נהיגה ינואר /2013</a:t>
            </a:r>
            <a:endParaRPr lang="he-IL" sz="6000" b="1" i="1" dirty="0">
              <a:solidFill>
                <a:srgbClr val="FF0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4280520" cy="2232248"/>
          </a:xfrm>
        </p:spPr>
        <p:txBody>
          <a:bodyPr>
            <a:normAutofit/>
          </a:bodyPr>
          <a:lstStyle/>
          <a:p>
            <a:r>
              <a:rPr lang="he-IL" sz="4400" b="1" i="1" dirty="0" smtClean="0">
                <a:solidFill>
                  <a:srgbClr val="0070C0"/>
                </a:solidFill>
              </a:rPr>
              <a:t>מאת </a:t>
            </a:r>
            <a:r>
              <a:rPr lang="he-IL" sz="4400" b="1" i="1" dirty="0" err="1" smtClean="0">
                <a:solidFill>
                  <a:srgbClr val="0070C0"/>
                </a:solidFill>
              </a:rPr>
              <a:t>אפנגר</a:t>
            </a:r>
            <a:r>
              <a:rPr lang="he-IL" sz="4400" b="1" i="1" dirty="0" smtClean="0">
                <a:solidFill>
                  <a:srgbClr val="0070C0"/>
                </a:solidFill>
              </a:rPr>
              <a:t> חנניה מנהל מחוז רישוי באר שבע והדרום</a:t>
            </a:r>
            <a:endParaRPr lang="he-IL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500813" cy="509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e-IL" sz="3200" b="1" u="sng" dirty="0" smtClean="0">
                <a:cs typeface="+mn-cs"/>
              </a:rPr>
              <a:t>הצהרה על סיום הליווי</a:t>
            </a:r>
          </a:p>
        </p:txBody>
      </p:sp>
      <p:sp>
        <p:nvSpPr>
          <p:cNvPr id="12291" name="מציין מיקום תוכן 10"/>
          <p:cNvSpPr>
            <a:spLocks noGrp="1"/>
          </p:cNvSpPr>
          <p:nvPr>
            <p:ph idx="1"/>
          </p:nvPr>
        </p:nvSpPr>
        <p:spPr>
          <a:xfrm>
            <a:off x="285750" y="1785938"/>
            <a:ext cx="8572500" cy="5072062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he-IL" sz="2400" dirty="0" smtClean="0"/>
              <a:t>אני החתום מטה שם_____________ </a:t>
            </a:r>
            <a:r>
              <a:rPr lang="he-IL" sz="2400" dirty="0" err="1" smtClean="0"/>
              <a:t>ת''ז</a:t>
            </a:r>
            <a:r>
              <a:rPr lang="he-IL" sz="2400" dirty="0" smtClean="0"/>
              <a:t> _____________מצהיר בזאת:</a:t>
            </a:r>
          </a:p>
          <a:p>
            <a:pPr>
              <a:buFont typeface="Wingdings 2" pitchFamily="18" charset="2"/>
              <a:buNone/>
            </a:pPr>
            <a:endParaRPr lang="he-IL" sz="2400" dirty="0" smtClean="0"/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      שנהגתי עם מלווה 50 שעות לפחות מהם 20 שעות בדרך עירונית, 15 שעות   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      בדרך שאינה עירונית, 15 שעות בלילה.</a:t>
            </a:r>
          </a:p>
          <a:p>
            <a:pPr>
              <a:buFont typeface="Wingdings 2" pitchFamily="18" charset="2"/>
              <a:buNone/>
            </a:pPr>
            <a:endParaRPr lang="he-IL" sz="2400" dirty="0" smtClean="0"/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      שנהגתי עם מלווה מקצועי שהוא מורה נהיגה, 12 שעות לפחות מהם 4  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      שעות בדרך עירונית, 4 שעות בדרך שאינה עירונית, 4 שעות בלילה.</a:t>
            </a:r>
          </a:p>
          <a:p>
            <a:pPr>
              <a:buFont typeface="Wingdings 2" pitchFamily="18" charset="2"/>
              <a:buNone/>
            </a:pPr>
            <a:endParaRPr lang="he-IL" sz="2400" dirty="0" smtClean="0"/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שם המלווה ________________ </a:t>
            </a:r>
            <a:r>
              <a:rPr lang="he-IL" sz="2400" dirty="0" err="1" smtClean="0"/>
              <a:t>ת''ז</a:t>
            </a:r>
            <a:r>
              <a:rPr lang="he-IL" sz="2400" dirty="0" smtClean="0"/>
              <a:t> ____________________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שם וחתימת הנהג החדש  </a:t>
            </a:r>
            <a:r>
              <a:rPr lang="he-IL" sz="2400" u="sng" dirty="0" smtClean="0"/>
              <a:t>                             </a:t>
            </a:r>
            <a:r>
              <a:rPr lang="he-IL" sz="2400" dirty="0" smtClean="0"/>
              <a:t>   שם וחתימת המלווה  ----------</a:t>
            </a:r>
          </a:p>
          <a:p>
            <a:pPr>
              <a:buFont typeface="Wingdings 2" pitchFamily="18" charset="2"/>
              <a:buNone/>
            </a:pPr>
            <a:endParaRPr lang="he-IL" sz="2400" dirty="0" smtClean="0"/>
          </a:p>
          <a:p>
            <a:pPr>
              <a:buFont typeface="Wingdings 2" pitchFamily="18" charset="2"/>
              <a:buNone/>
            </a:pPr>
            <a:endParaRPr lang="he-IL" sz="2400" dirty="0" smtClean="0"/>
          </a:p>
        </p:txBody>
      </p: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8072438" y="214312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            </a:t>
            </a:r>
          </a:p>
        </p:txBody>
      </p:sp>
      <p:sp>
        <p:nvSpPr>
          <p:cNvPr id="12293" name="TextBox 21"/>
          <p:cNvSpPr txBox="1">
            <a:spLocks noChangeArrowheads="1"/>
          </p:cNvSpPr>
          <p:nvPr/>
        </p:nvSpPr>
        <p:spPr bwMode="auto">
          <a:xfrm>
            <a:off x="8358188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      </a:t>
            </a:r>
          </a:p>
        </p:txBody>
      </p:sp>
      <p:sp>
        <p:nvSpPr>
          <p:cNvPr id="23" name="מלבן 22"/>
          <p:cNvSpPr/>
          <p:nvPr/>
        </p:nvSpPr>
        <p:spPr>
          <a:xfrm>
            <a:off x="8429625" y="2786063"/>
            <a:ext cx="428625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429625" y="4143375"/>
            <a:ext cx="428625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6" name="מלבן 25"/>
          <p:cNvSpPr/>
          <p:nvPr/>
        </p:nvSpPr>
        <p:spPr>
          <a:xfrm rot="20648228">
            <a:off x="64707" y="709444"/>
            <a:ext cx="32289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טיוטא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תוכן 2"/>
          <p:cNvSpPr>
            <a:spLocks noGrp="1"/>
          </p:cNvSpPr>
          <p:nvPr>
            <p:ph idx="1"/>
          </p:nvPr>
        </p:nvSpPr>
        <p:spPr>
          <a:xfrm>
            <a:off x="500063" y="714375"/>
            <a:ext cx="82296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e-IL" sz="160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8.</a:t>
            </a:r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9.</a:t>
            </a:r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</p:txBody>
      </p:sp>
      <p:sp>
        <p:nvSpPr>
          <p:cNvPr id="6" name="מלבן 5"/>
          <p:cNvSpPr/>
          <p:nvPr/>
        </p:nvSpPr>
        <p:spPr>
          <a:xfrm>
            <a:off x="642938" y="785813"/>
            <a:ext cx="7643812" cy="1643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u="sng" dirty="0">
                <a:solidFill>
                  <a:schemeClr val="tx2"/>
                </a:solidFill>
              </a:rPr>
              <a:t>פטור מחובת ליווי</a:t>
            </a:r>
            <a:r>
              <a:rPr lang="he-IL" sz="2800" b="1" dirty="0">
                <a:solidFill>
                  <a:schemeClr val="tx2"/>
                </a:solidFill>
              </a:rPr>
              <a:t>-נהג חדש צעיר אשר הציג אישור מקצין בטיחות יחידתי יהיה פטור מתוכנית הליווי אם ביצע תוכנית חונכות לנהגים של </a:t>
            </a:r>
            <a:r>
              <a:rPr lang="he-IL" sz="2800" b="1" dirty="0" err="1">
                <a:solidFill>
                  <a:schemeClr val="tx2"/>
                </a:solidFill>
              </a:rPr>
              <a:t>צה''ל</a:t>
            </a:r>
            <a:r>
              <a:rPr lang="he-IL" sz="2800" b="1" dirty="0">
                <a:solidFill>
                  <a:schemeClr val="tx2"/>
                </a:solidFill>
              </a:rPr>
              <a:t> מסוג "קליטה והכשרת הנהג ביחידה".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7" name="חץ למטה 6"/>
          <p:cNvSpPr/>
          <p:nvPr/>
        </p:nvSpPr>
        <p:spPr>
          <a:xfrm>
            <a:off x="4500563" y="2428875"/>
            <a:ext cx="214312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663575" y="2928938"/>
            <a:ext cx="7643813" cy="300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u="sng" dirty="0">
                <a:solidFill>
                  <a:schemeClr val="tx2"/>
                </a:solidFill>
              </a:rPr>
              <a:t>זכאות למימון ליווי בתשלום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נהג חדש צעיר אשר הוכיח לרשות הרישוי כי נבצר ממנו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לבצע את </a:t>
            </a:r>
            <a:r>
              <a:rPr lang="he-IL" sz="2800" b="1" dirty="0" err="1">
                <a:solidFill>
                  <a:schemeClr val="tx2"/>
                </a:solidFill>
              </a:rPr>
              <a:t>תוכנית</a:t>
            </a:r>
            <a:r>
              <a:rPr lang="he-IL" sz="2800" b="1" dirty="0">
                <a:solidFill>
                  <a:schemeClr val="tx2"/>
                </a:solidFill>
              </a:rPr>
              <a:t> הליווי אלא באמצעות מלווה שהוא בעל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רישיון להוראת נהיגה, זכאי למימון מאוצר המדינה לשם כך, אם הוכיח כי התקיים בו אחד מאלה: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8467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he-IL" smtClean="0"/>
          </a:p>
          <a:p>
            <a:pPr marL="0" indent="0">
              <a:buFont typeface="Wingdings 2" pitchFamily="18" charset="2"/>
              <a:buNone/>
            </a:pPr>
            <a:endParaRPr lang="he-IL" smtClean="0"/>
          </a:p>
          <a:p>
            <a:pPr marL="0" indent="0">
              <a:buFont typeface="Wingdings 2" pitchFamily="18" charset="2"/>
              <a:buNone/>
            </a:pPr>
            <a:endParaRPr lang="he-IL" smtClean="0"/>
          </a:p>
        </p:txBody>
      </p:sp>
      <p:sp>
        <p:nvSpPr>
          <p:cNvPr id="6" name="מלבן 5"/>
          <p:cNvSpPr/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א)  הוא מקבל תשלום או גמלה לפי פרט (1) (א) או (2)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  לתוספת הראשונה לחוק הבטחת הכנסה, </a:t>
            </a:r>
            <a:r>
              <a:rPr lang="he-IL" sz="2800" b="1" dirty="0" err="1">
                <a:solidFill>
                  <a:schemeClr val="tx2"/>
                </a:solidFill>
              </a:rPr>
              <a:t>התשמ''א</a:t>
            </a:r>
            <a:r>
              <a:rPr lang="he-IL" sz="2800" b="1" dirty="0">
                <a:solidFill>
                  <a:schemeClr val="tx2"/>
                </a:solidFill>
              </a:rPr>
              <a:t> – </a:t>
            </a:r>
            <a:r>
              <a:rPr lang="he-IL" sz="2800" b="1" dirty="0" smtClean="0">
                <a:solidFill>
                  <a:schemeClr val="tx2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1980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ב)  הוא </a:t>
            </a:r>
            <a:r>
              <a:rPr lang="he-IL" sz="2800" b="1" dirty="0">
                <a:solidFill>
                  <a:schemeClr val="tx2"/>
                </a:solidFill>
              </a:rPr>
              <a:t>מקבל תשלום לפי חוק המזונות (הבטחת תשלום),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</a:t>
            </a:r>
            <a:r>
              <a:rPr lang="he-IL" sz="2800" b="1" dirty="0" err="1" smtClean="0">
                <a:solidFill>
                  <a:schemeClr val="tx2"/>
                </a:solidFill>
              </a:rPr>
              <a:t>התשל''ב</a:t>
            </a:r>
            <a:r>
              <a:rPr lang="he-IL" sz="2800" b="1" dirty="0" smtClean="0">
                <a:solidFill>
                  <a:schemeClr val="tx2"/>
                </a:solidFill>
              </a:rPr>
              <a:t>- 1972, והוא זוכה כאמור בתקנה 3 (3) </a:t>
            </a:r>
          </a:p>
          <a:p>
            <a:pPr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לתקנות המזונות (הבטחת תשלום), </a:t>
            </a:r>
            <a:r>
              <a:rPr lang="he-IL" sz="2800" b="1" dirty="0" err="1" smtClean="0">
                <a:solidFill>
                  <a:schemeClr val="tx2"/>
                </a:solidFill>
              </a:rPr>
              <a:t>התשל''ג</a:t>
            </a:r>
            <a:r>
              <a:rPr lang="he-IL" sz="2800" b="1" dirty="0" smtClean="0">
                <a:solidFill>
                  <a:schemeClr val="tx2"/>
                </a:solidFill>
              </a:rPr>
              <a:t> – 1972.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ג</a:t>
            </a:r>
            <a:r>
              <a:rPr lang="he-IL" sz="2800" b="1" dirty="0">
                <a:solidFill>
                  <a:schemeClr val="tx2"/>
                </a:solidFill>
              </a:rPr>
              <a:t>)   בסמוך לפני שמלאו לו 18 שנים הוא קיבל גמלה או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תשלום כאמור בפסקה (1) או (2).</a:t>
            </a: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ד)   הוא חייל המשרת בצבא הגנה לישראל, המחזיק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תעודת  חייל בודד תקפה, והציג אישור מאת קצין תנאי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השירות  ביחידתו כי לפי פקודות הצבא הוא זכאי בשל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כך למענק חודשי קבוע.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335712"/>
          </a:xfrm>
        </p:spPr>
        <p:txBody>
          <a:bodyPr/>
          <a:lstStyle/>
          <a:p>
            <a:pPr eaLnBrk="1" hangingPunct="1"/>
            <a:endParaRPr lang="he-IL" smtClean="0"/>
          </a:p>
        </p:txBody>
      </p:sp>
      <p:graphicFrame>
        <p:nvGraphicFramePr>
          <p:cNvPr id="2050" name="אובייקט 3"/>
          <p:cNvGraphicFramePr>
            <a:graphicFrameLocks noChangeAspect="1"/>
          </p:cNvGraphicFramePr>
          <p:nvPr/>
        </p:nvGraphicFramePr>
        <p:xfrm>
          <a:off x="1820863" y="269875"/>
          <a:ext cx="5502275" cy="6319838"/>
        </p:xfrm>
        <a:graphic>
          <a:graphicData uri="http://schemas.openxmlformats.org/presentationml/2006/ole">
            <p:oleObj spid="_x0000_s2059" name="Document" r:id="rId3" imgW="5501589" imgH="632026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206680" cy="1512168"/>
          </a:xfrm>
        </p:spPr>
        <p:txBody>
          <a:bodyPr>
            <a:normAutofit fontScale="90000"/>
          </a:bodyPr>
          <a:lstStyle/>
          <a:p>
            <a:r>
              <a:rPr lang="he-IL" sz="6000" b="1" i="1" dirty="0" smtClean="0">
                <a:solidFill>
                  <a:srgbClr val="FF0000"/>
                </a:solidFill>
              </a:rPr>
              <a:t>יישום שיטת הניקוד המתוקנת </a:t>
            </a:r>
            <a:r>
              <a:rPr lang="he-IL" sz="6000" b="1" i="1" u="sng" dirty="0" smtClean="0">
                <a:solidFill>
                  <a:srgbClr val="FF0000"/>
                </a:solidFill>
              </a:rPr>
              <a:t>החל מינואר  2012</a:t>
            </a:r>
            <a:endParaRPr lang="he-IL" sz="6000" b="1" i="1" u="sng" dirty="0">
              <a:solidFill>
                <a:srgbClr val="FF0000"/>
              </a:solidFill>
            </a:endParaRPr>
          </a:p>
        </p:txBody>
      </p:sp>
      <p:sp>
        <p:nvSpPr>
          <p:cNvPr id="14" name="כותרת משנה 13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680520"/>
          </a:xfrm>
        </p:spPr>
        <p:txBody>
          <a:bodyPr>
            <a:normAutofit/>
          </a:bodyPr>
          <a:lstStyle/>
          <a:p>
            <a:pPr marL="742950" indent="-742950" algn="r"/>
            <a:r>
              <a:rPr lang="he-IL" sz="3600" dirty="0" smtClean="0">
                <a:solidFill>
                  <a:srgbClr val="0070C0"/>
                </a:solidFill>
              </a:rPr>
              <a:t>1  </a:t>
            </a:r>
            <a:r>
              <a:rPr lang="he-IL" sz="3600" b="1" u="sng" dirty="0" smtClean="0">
                <a:solidFill>
                  <a:srgbClr val="0070C0"/>
                </a:solidFill>
              </a:rPr>
              <a:t>רישום נקודות חובה </a:t>
            </a:r>
            <a:r>
              <a:rPr lang="he-IL" sz="3600" dirty="0" smtClean="0">
                <a:solidFill>
                  <a:srgbClr val="0070C0"/>
                </a:solidFill>
              </a:rPr>
              <a:t>לא שולם הקנס וחלפה התקופה להגשת בקשה  לביטול הקנס רואים אותו כאילו הורשע ויירשמו לחובתו נקודות חובה.</a:t>
            </a:r>
          </a:p>
          <a:p>
            <a:pPr marL="742950" indent="-742950" algn="r"/>
            <a:r>
              <a:rPr lang="he-IL" sz="3600" dirty="0" smtClean="0">
                <a:solidFill>
                  <a:srgbClr val="0070C0"/>
                </a:solidFill>
              </a:rPr>
              <a:t>2  </a:t>
            </a:r>
            <a:r>
              <a:rPr lang="he-IL" sz="3600" b="1" u="sng" dirty="0" smtClean="0">
                <a:solidFill>
                  <a:srgbClr val="0070C0"/>
                </a:solidFill>
              </a:rPr>
              <a:t>איחור בהעברת מידע </a:t>
            </a:r>
            <a:r>
              <a:rPr lang="he-IL" sz="3600" dirty="0" smtClean="0">
                <a:solidFill>
                  <a:srgbClr val="0070C0"/>
                </a:solidFill>
              </a:rPr>
              <a:t>לא תרשום רשות הרישוי נקודות בשל הרשעה בעבירה שהמידע לגביה התקבל 12 חודשים או יותר ממועד ההרשעה.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אמצעי תיקון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10" name="כותרת משנה 9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12968" cy="3946190"/>
          </a:xfrm>
        </p:spPr>
        <p:txBody>
          <a:bodyPr>
            <a:normAutofit lnSpcReduction="10000"/>
          </a:bodyPr>
          <a:lstStyle/>
          <a:p>
            <a:pPr algn="r"/>
            <a:r>
              <a:rPr lang="he-IL" b="1" u="sng" dirty="0" smtClean="0">
                <a:solidFill>
                  <a:srgbClr val="0070C0"/>
                </a:solidFill>
              </a:rPr>
              <a:t>12 -22 נקודות</a:t>
            </a:r>
            <a:r>
              <a:rPr lang="he-IL" dirty="0" smtClean="0">
                <a:solidFill>
                  <a:srgbClr val="0070C0"/>
                </a:solidFill>
              </a:rPr>
              <a:t> נהג שלחובתו רשומות 12 עד 22 נקודות תקפות יחויב לקבל הדרכה בנהיגה נכונה בקורס בסיסי ולעמוד בהצלחה במבחן.</a:t>
            </a:r>
          </a:p>
          <a:p>
            <a:pPr algn="r"/>
            <a:endParaRPr lang="he-IL" dirty="0" smtClean="0">
              <a:solidFill>
                <a:srgbClr val="0070C0"/>
              </a:solidFill>
            </a:endParaRPr>
          </a:p>
          <a:p>
            <a:pPr algn="r"/>
            <a:r>
              <a:rPr lang="he-IL" b="1" u="sng" dirty="0" smtClean="0">
                <a:solidFill>
                  <a:srgbClr val="0070C0"/>
                </a:solidFill>
              </a:rPr>
              <a:t>24 – 34 נקודות </a:t>
            </a:r>
            <a:r>
              <a:rPr lang="he-IL" dirty="0" smtClean="0">
                <a:solidFill>
                  <a:srgbClr val="0070C0"/>
                </a:solidFill>
              </a:rPr>
              <a:t>נהג שלחובתו רשומות 24 עד 34 נקודות תקפות יחויב לקבל הדרכה בקורס נהיגה מתקדם.</a:t>
            </a:r>
          </a:p>
          <a:p>
            <a:pPr algn="r"/>
            <a:endParaRPr lang="he-IL" dirty="0" smtClean="0">
              <a:solidFill>
                <a:srgbClr val="0070C0"/>
              </a:solidFill>
            </a:endParaRPr>
          </a:p>
          <a:p>
            <a:pPr algn="r"/>
            <a:r>
              <a:rPr lang="he-IL" b="1" u="sng" dirty="0" smtClean="0">
                <a:solidFill>
                  <a:srgbClr val="0070C0"/>
                </a:solidFill>
              </a:rPr>
              <a:t>36 נקודות או יותר </a:t>
            </a:r>
            <a:r>
              <a:rPr lang="he-IL" dirty="0" smtClean="0">
                <a:solidFill>
                  <a:srgbClr val="0070C0"/>
                </a:solidFill>
              </a:rPr>
              <a:t>נהג שלחובתו רשומות 36 נקודות או יותר ייפסל רישיונו למשך 3 חודשים ורישיונו יחודש לאחר שיעמוד בבחינה עיונית.</a:t>
            </a:r>
            <a:endParaRPr lang="he-IL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21499"/>
          </a:xfrm>
        </p:spPr>
        <p:txBody>
          <a:bodyPr>
            <a:normAutofit/>
          </a:bodyPr>
          <a:lstStyle/>
          <a:p>
            <a:r>
              <a:rPr lang="he-IL" b="1" u="sng" dirty="0" smtClean="0">
                <a:solidFill>
                  <a:srgbClr val="0070C0"/>
                </a:solidFill>
              </a:rPr>
              <a:t>72 נקודות או יותר </a:t>
            </a:r>
            <a:r>
              <a:rPr lang="he-IL" dirty="0" smtClean="0">
                <a:solidFill>
                  <a:srgbClr val="0070C0"/>
                </a:solidFill>
              </a:rPr>
              <a:t> נהג שלחובתו רשומות 72  נקודות תקפות או נהג שנפסל בגין 36 נקודות וצבר עוד 36 נקודות במהלך 6 שנים ייפסל רישיונו למשך 9 חודשים ויחויב לעמוד במבחן עיוני /מעשי ובדיקה </a:t>
            </a:r>
            <a:r>
              <a:rPr lang="he-IL" dirty="0" err="1" smtClean="0">
                <a:solidFill>
                  <a:srgbClr val="0070C0"/>
                </a:solidFill>
              </a:rPr>
              <a:t>במרב"ד</a:t>
            </a:r>
            <a:r>
              <a:rPr lang="he-IL" dirty="0" smtClean="0">
                <a:solidFill>
                  <a:srgbClr val="0070C0"/>
                </a:solidFill>
              </a:rPr>
              <a:t>.</a:t>
            </a:r>
          </a:p>
          <a:p>
            <a:endParaRPr lang="he-IL" dirty="0" smtClean="0">
              <a:solidFill>
                <a:srgbClr val="0070C0"/>
              </a:solidFill>
            </a:endParaRPr>
          </a:p>
          <a:p>
            <a:r>
              <a:rPr lang="he-IL" b="1" u="sng" dirty="0" smtClean="0">
                <a:solidFill>
                  <a:srgbClr val="0070C0"/>
                </a:solidFill>
              </a:rPr>
              <a:t>נקודות תקפות </a:t>
            </a:r>
            <a:r>
              <a:rPr lang="he-IL" dirty="0" smtClean="0">
                <a:solidFill>
                  <a:srgbClr val="0070C0"/>
                </a:solidFill>
              </a:rPr>
              <a:t>הצטברו לחובת הנהג עד 20 נקודות יהיו תקפות לשנתיים מיום ביצוע העבירה.</a:t>
            </a:r>
          </a:p>
          <a:p>
            <a:r>
              <a:rPr lang="he-IL" dirty="0" smtClean="0">
                <a:solidFill>
                  <a:srgbClr val="0070C0"/>
                </a:solidFill>
              </a:rPr>
              <a:t>הצטברו לחובת הנהג 22 נקודות או יותר בתוך פחות משנתיים הנקודות יהיו תקפות למשך 4 שנים מיום ביצוע העבירה.</a:t>
            </a:r>
            <a:endParaRPr lang="he-I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endParaRPr lang="he-IL" b="1" i="1" u="sng" dirty="0" smtClean="0">
              <a:solidFill>
                <a:srgbClr val="0070C0"/>
              </a:solidFill>
            </a:endParaRPr>
          </a:p>
          <a:p>
            <a:r>
              <a:rPr lang="he-IL" b="1" i="1" u="sng" dirty="0" smtClean="0">
                <a:solidFill>
                  <a:srgbClr val="0070C0"/>
                </a:solidFill>
              </a:rPr>
              <a:t>אמצעי תיקון אחר</a:t>
            </a:r>
            <a:r>
              <a:rPr lang="he-IL" dirty="0" smtClean="0">
                <a:solidFill>
                  <a:srgbClr val="0070C0"/>
                </a:solidFill>
              </a:rPr>
              <a:t> רשות הרישוי רשאית במקרה מסוים מטעמים מיוחדים שתרשום בהחלטתה , להטיל על נהג אמצעי תיקון אחר במקום אמצעי התיקון שנקבע בתקנה זו או להוסיף עליהם.</a:t>
            </a:r>
            <a:endParaRPr lang="he-IL" b="1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e-IL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פסילת רישיון נהיגה לחמש שנים</a:t>
            </a:r>
            <a:endParaRPr lang="en-US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he-IL" dirty="0">
                <a:solidFill>
                  <a:srgbClr val="0000CC"/>
                </a:solidFill>
              </a:rPr>
              <a:t>ע"פ תקנה חדשה 212 (ב) לתקנות  התעבו' רשות הרישוי תפסול את רישיונם של נהגים מסוכנים   לחמש שנים ,במקרים הבאים</a:t>
            </a:r>
            <a:r>
              <a:rPr lang="he-IL" dirty="0" smtClean="0">
                <a:solidFill>
                  <a:srgbClr val="0000CC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r>
              <a:rPr lang="he-IL" dirty="0">
                <a:solidFill>
                  <a:srgbClr val="0000CC"/>
                </a:solidFill>
              </a:rPr>
              <a:t>1 .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he-IL" dirty="0">
                <a:solidFill>
                  <a:srgbClr val="0000CC"/>
                </a:solidFill>
              </a:rPr>
              <a:t>נהג שצבר במשך חמש שנים 30 עבירות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dirty="0">
                <a:solidFill>
                  <a:srgbClr val="0000CC"/>
                </a:solidFill>
              </a:rPr>
              <a:t>       תעבורה למעט עבירות חניה.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dirty="0">
                <a:solidFill>
                  <a:srgbClr val="0000CC"/>
                </a:solidFill>
              </a:rPr>
              <a:t>  2 . נהג שצבר במשך חמש שנים חמש עבירות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dirty="0">
                <a:solidFill>
                  <a:srgbClr val="0000CC"/>
                </a:solidFill>
              </a:rPr>
              <a:t>       חמורות מתוך  הרשימה הבאה: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e-IL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dirty="0" smtClean="0">
                <a:solidFill>
                  <a:srgbClr val="0000CC"/>
                </a:solidFill>
              </a:rPr>
              <a:t>      -</a:t>
            </a:r>
            <a:r>
              <a:rPr lang="he-IL" dirty="0">
                <a:solidFill>
                  <a:srgbClr val="0000CC"/>
                </a:solidFill>
              </a:rPr>
              <a:t>נהיגה תחת השפעת אלכוהול.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dirty="0" smtClean="0">
                <a:solidFill>
                  <a:srgbClr val="0000CC"/>
                </a:solidFill>
              </a:rPr>
              <a:t>      -</a:t>
            </a:r>
            <a:r>
              <a:rPr lang="he-IL" dirty="0">
                <a:solidFill>
                  <a:srgbClr val="0000CC"/>
                </a:solidFill>
              </a:rPr>
              <a:t>גרימת מות ברשלנות.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dirty="0" smtClean="0">
                <a:solidFill>
                  <a:srgbClr val="0000CC"/>
                </a:solidFill>
              </a:rPr>
              <a:t>      -</a:t>
            </a:r>
            <a:r>
              <a:rPr lang="he-IL" dirty="0">
                <a:solidFill>
                  <a:srgbClr val="0000CC"/>
                </a:solidFill>
              </a:rPr>
              <a:t>הפקרה לאחר תאונה.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e-IL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e-IL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sz="1000" dirty="0"/>
              <a:t>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sz="1000" dirty="0"/>
              <a:t> </a:t>
            </a:r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4744"/>
            <a:ext cx="8686800" cy="5733256"/>
          </a:xfrm>
        </p:spPr>
        <p:txBody>
          <a:bodyPr/>
          <a:lstStyle/>
          <a:p>
            <a:r>
              <a:rPr lang="he-IL" dirty="0">
                <a:solidFill>
                  <a:srgbClr val="0000CC"/>
                </a:solidFill>
              </a:rPr>
              <a:t>כניסה למפגש מסילת ברזל לאחר שהמחסום ירד.</a:t>
            </a:r>
          </a:p>
          <a:p>
            <a:r>
              <a:rPr lang="he-IL" dirty="0">
                <a:solidFill>
                  <a:srgbClr val="0000CC"/>
                </a:solidFill>
              </a:rPr>
              <a:t>נהיגה בזמן פסילה.</a:t>
            </a:r>
          </a:p>
          <a:p>
            <a:r>
              <a:rPr lang="he-IL" dirty="0">
                <a:solidFill>
                  <a:srgbClr val="0000CC"/>
                </a:solidFill>
              </a:rPr>
              <a:t>נהיגה ללא רישיון נהיגה.</a:t>
            </a:r>
          </a:p>
          <a:p>
            <a:r>
              <a:rPr lang="he-IL" dirty="0">
                <a:solidFill>
                  <a:srgbClr val="0000CC"/>
                </a:solidFill>
              </a:rPr>
              <a:t>אי ציות לרמזור אדום.</a:t>
            </a:r>
          </a:p>
          <a:p>
            <a:r>
              <a:rPr lang="he-IL" dirty="0">
                <a:solidFill>
                  <a:srgbClr val="0000CC"/>
                </a:solidFill>
              </a:rPr>
              <a:t>עקיפה מסוכנת.</a:t>
            </a:r>
          </a:p>
          <a:p>
            <a:r>
              <a:rPr lang="he-IL" dirty="0">
                <a:solidFill>
                  <a:srgbClr val="0000CC"/>
                </a:solidFill>
              </a:rPr>
              <a:t>נסיעה במהירות של 40 קמ"ש מעל המותר.</a:t>
            </a:r>
          </a:p>
          <a:p>
            <a:r>
              <a:rPr lang="he-IL" dirty="0">
                <a:solidFill>
                  <a:srgbClr val="0000CC"/>
                </a:solidFill>
              </a:rPr>
              <a:t>סיכון הולכי רגל במעבר חציה.</a:t>
            </a:r>
          </a:p>
          <a:p>
            <a:r>
              <a:rPr lang="he-IL" dirty="0">
                <a:solidFill>
                  <a:srgbClr val="0000CC"/>
                </a:solidFill>
              </a:rPr>
              <a:t>אדם שהורשע על סעיף הריגה בתאונת דרכים.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כותרת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104455"/>
          </a:xfrm>
          <a:ln w="38100"/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9600" dirty="0" smtClean="0">
                <a:solidFill>
                  <a:schemeClr val="tx1">
                    <a:lumMod val="95000"/>
                  </a:schemeClr>
                </a:solidFill>
                <a:latin typeface="Guttman Adii-Light" pitchFamily="2" charset="-79"/>
                <a:cs typeface="Guttman Adii-Light" pitchFamily="2" charset="-79"/>
              </a:rPr>
              <a:t>רישיון נהיגה     מדורג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קיצור תקופת הפסילה</a:t>
            </a:r>
            <a:endParaRPr lang="en-US" sz="4800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8642350" cy="4352925"/>
          </a:xfrm>
        </p:spPr>
        <p:txBody>
          <a:bodyPr/>
          <a:lstStyle/>
          <a:p>
            <a:r>
              <a:rPr lang="he-IL">
                <a:solidFill>
                  <a:srgbClr val="0000CC"/>
                </a:solidFill>
              </a:rPr>
              <a:t>על אף האמור רשאית רשות הרישוי במקרה מסוים לקצר את תקופת הפסילה מטעמים אישיים מיוחדים של הנהג שתרשום בהחלטתה ובכלל זה:</a:t>
            </a:r>
          </a:p>
          <a:p>
            <a:r>
              <a:rPr lang="he-IL">
                <a:solidFill>
                  <a:srgbClr val="0000CC"/>
                </a:solidFill>
              </a:rPr>
              <a:t>נכות.</a:t>
            </a:r>
          </a:p>
          <a:p>
            <a:r>
              <a:rPr lang="he-IL">
                <a:solidFill>
                  <a:srgbClr val="0000CC"/>
                </a:solidFill>
              </a:rPr>
              <a:t>מצב רפואי קשה של הנכה או של הנוהג בעבורו.</a:t>
            </a:r>
          </a:p>
          <a:p>
            <a:pPr>
              <a:buFont typeface="Wingdings" pitchFamily="2" charset="2"/>
              <a:buNone/>
            </a:pPr>
            <a:endParaRPr lang="he-IL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e-IL">
                <a:solidFill>
                  <a:srgbClr val="0000CC"/>
                </a:solidFill>
              </a:rPr>
              <a:t>ובלבד שתקופת הפסילה לא תפחת משלוש שנים</a:t>
            </a:r>
            <a:endParaRPr 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8458200" cy="1152525"/>
          </a:xfrm>
        </p:spPr>
        <p:txBody>
          <a:bodyPr>
            <a:normAutofit/>
          </a:bodyPr>
          <a:lstStyle/>
          <a:p>
            <a:r>
              <a:rPr lang="he-IL" sz="4800" b="1" i="1" u="sng" dirty="0" smtClean="0">
                <a:solidFill>
                  <a:srgbClr val="FF0000"/>
                </a:solidFill>
              </a:rPr>
              <a:t>חניית רכב של נכה בניגוד לחוק</a:t>
            </a:r>
            <a:endParaRPr lang="en-US" sz="4800" b="1" i="1" u="sng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dirty="0" smtClean="0">
                <a:solidFill>
                  <a:srgbClr val="0070C0"/>
                </a:solidFill>
              </a:rPr>
              <a:t>   לא תימסר הודעת תשלום קנס לגבי רכב נכה החונה בניגוד לחוק ,אלא אם כן הרכב צולם באופן המעיד על התקיימות אחת הנסיבות האסורות.</a:t>
            </a:r>
          </a:p>
          <a:p>
            <a:pPr>
              <a:buNone/>
            </a:pPr>
            <a:r>
              <a:rPr lang="he-IL" dirty="0" smtClean="0">
                <a:solidFill>
                  <a:srgbClr val="0070C0"/>
                </a:solidFill>
              </a:rPr>
              <a:t>   להודעת הקנס לנכה יצוין שהרכב צולם וכי הצילום יומצא לבעל הרכב בצירוף  הודעת הקנס.</a:t>
            </a:r>
          </a:p>
          <a:p>
            <a:pPr>
              <a:buNone/>
            </a:pPr>
            <a:r>
              <a:rPr lang="he-IL" dirty="0" smtClean="0">
                <a:solidFill>
                  <a:srgbClr val="0070C0"/>
                </a:solidFill>
              </a:rPr>
              <a:t>   הוראות אלה לא יחולו על הודעת תשלום קנס שנערכה בידי שוטר.</a:t>
            </a:r>
          </a:p>
          <a:p>
            <a:pPr>
              <a:buNone/>
            </a:pPr>
            <a:r>
              <a:rPr lang="he-IL" dirty="0" smtClean="0">
                <a:solidFill>
                  <a:srgbClr val="0070C0"/>
                </a:solidFill>
              </a:rPr>
              <a:t>   תחולה מ- 12 .8 .19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393700" y="3273425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he-IL"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64" name="Picture 8" descr="ג-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682"/>
            <a:ext cx="2071670" cy="1857317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448175" y="3108325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he-IL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  <a:p>
            <a:pPr algn="l" rtl="0" eaLnBrk="0" hangingPunct="0"/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i="1" u="sng" dirty="0" smtClean="0"/>
              <a:t>בשלב זה החניה מותרת לכול בעל תו נכה</a:t>
            </a:r>
            <a:endParaRPr lang="he-IL" b="1" i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57858"/>
            <a:ext cx="4171720" cy="42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0594" name="Picture 2" descr="http://www.abiliko.co.il/Media/Image/pigurimage/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6768752" cy="491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7197729"/>
              </p:ext>
            </p:extLst>
          </p:nvPr>
        </p:nvGraphicFramePr>
        <p:xfrm>
          <a:off x="3428992" y="2500306"/>
          <a:ext cx="2233613" cy="685800"/>
        </p:xfrm>
        <a:graphic>
          <a:graphicData uri="http://schemas.openxmlformats.org/presentationml/2006/ole">
            <p:oleObj spid="_x0000_s85004" name="אובייקט מעטפת של כורך האובייקטים" showAsIcon="1" r:id="rId3" imgW="2253960" imgH="6825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e-IL" b="1" u="sng" dirty="0">
                <a:solidFill>
                  <a:srgbClr val="FF0000"/>
                </a:solidFill>
              </a:rPr>
              <a:t>העונש </a:t>
            </a:r>
            <a:r>
              <a:rPr lang="he-IL" b="1" u="sng" dirty="0" err="1" smtClean="0">
                <a:solidFill>
                  <a:srgbClr val="FF0000"/>
                </a:solidFill>
              </a:rPr>
              <a:t>המינימלי</a:t>
            </a:r>
            <a:r>
              <a:rPr lang="he-IL" b="1" u="sng" dirty="0" smtClean="0">
                <a:solidFill>
                  <a:srgbClr val="FF0000"/>
                </a:solidFill>
              </a:rPr>
              <a:t> על </a:t>
            </a:r>
            <a:r>
              <a:rPr lang="he-IL" b="1" u="sng" dirty="0">
                <a:solidFill>
                  <a:srgbClr val="FF0000"/>
                </a:solidFill>
              </a:rPr>
              <a:t>נהיגה תחת השפעת אלכוהול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832"/>
            <a:ext cx="9144000" cy="4392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ע"פ פקודת התעבורה.שנתיים פסילת </a:t>
            </a:r>
            <a:r>
              <a:rPr lang="he-IL" sz="3600" b="1" dirty="0" smtClean="0">
                <a:solidFill>
                  <a:srgbClr val="0070C0"/>
                </a:solidFill>
              </a:rPr>
              <a:t>רישיון נהיגה או </a:t>
            </a:r>
            <a:r>
              <a:rPr lang="he-IL" sz="3600" b="1" dirty="0">
                <a:solidFill>
                  <a:srgbClr val="0070C0"/>
                </a:solidFill>
              </a:rPr>
              <a:t>ארבע שנים אם עבר את אותה </a:t>
            </a:r>
            <a:r>
              <a:rPr lang="he-IL" sz="3600" b="1" dirty="0" smtClean="0">
                <a:solidFill>
                  <a:srgbClr val="0070C0"/>
                </a:solidFill>
              </a:rPr>
              <a:t>עבירה פעם שנייה  </a:t>
            </a:r>
            <a:r>
              <a:rPr lang="he-IL" sz="3600" b="1" dirty="0">
                <a:solidFill>
                  <a:srgbClr val="0070C0"/>
                </a:solidFill>
              </a:rPr>
              <a:t>תוך </a:t>
            </a:r>
            <a:r>
              <a:rPr lang="he-IL" sz="3600" b="1" dirty="0" smtClean="0">
                <a:solidFill>
                  <a:srgbClr val="0070C0"/>
                </a:solidFill>
              </a:rPr>
              <a:t>שנה</a:t>
            </a:r>
          </a:p>
          <a:p>
            <a:pPr>
              <a:lnSpc>
                <a:spcPct val="80000"/>
              </a:lnSpc>
            </a:pPr>
            <a:endParaRPr lang="he-IL" sz="36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he-IL" sz="3600" b="1" dirty="0" smtClean="0">
                <a:solidFill>
                  <a:srgbClr val="0070C0"/>
                </a:solidFill>
              </a:rPr>
              <a:t>לפני חידוש רישיון נהיגה , בדיקה </a:t>
            </a:r>
            <a:r>
              <a:rPr lang="he-IL" sz="3600" b="1" dirty="0" err="1" smtClean="0">
                <a:solidFill>
                  <a:srgbClr val="0070C0"/>
                </a:solidFill>
              </a:rPr>
              <a:t>במרב"ד</a:t>
            </a:r>
            <a:endParaRPr lang="he-IL" sz="36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he-IL" sz="36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he-IL" sz="3600" b="1" dirty="0" smtClean="0">
                <a:solidFill>
                  <a:srgbClr val="0070C0"/>
                </a:solidFill>
              </a:rPr>
              <a:t>מבחן עיוני ומעשי מחדש.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184775"/>
          </a:xfrm>
        </p:spPr>
        <p:txBody>
          <a:bodyPr>
            <a:normAutofit lnSpcReduction="10000"/>
          </a:bodyPr>
          <a:lstStyle/>
          <a:p>
            <a:r>
              <a:rPr lang="he-IL" sz="4000" b="1" i="1" dirty="0">
                <a:solidFill>
                  <a:srgbClr val="FF0000"/>
                </a:solidFill>
              </a:rPr>
              <a:t>"המידה הקובעת "</a:t>
            </a:r>
            <a:r>
              <a:rPr lang="he-IL" sz="4000" b="1" i="1" dirty="0" err="1">
                <a:solidFill>
                  <a:srgbClr val="FF0000"/>
                </a:solidFill>
              </a:rPr>
              <a:t> – </a:t>
            </a:r>
            <a:r>
              <a:rPr lang="he-IL" sz="4000" b="1" i="1" dirty="0">
                <a:solidFill>
                  <a:srgbClr val="FF0000"/>
                </a:solidFill>
              </a:rPr>
              <a:t>ריכוז האלכוהול לפי </a:t>
            </a:r>
            <a:r>
              <a:rPr lang="he-IL" sz="4000" b="1" i="1" u="sng" dirty="0">
                <a:solidFill>
                  <a:srgbClr val="FF0000"/>
                </a:solidFill>
              </a:rPr>
              <a:t>אחד מאלה </a:t>
            </a:r>
            <a:r>
              <a:rPr lang="he-IL" sz="4000" b="1" i="1" u="sng" dirty="0" smtClean="0">
                <a:solidFill>
                  <a:srgbClr val="FF0000"/>
                </a:solidFill>
              </a:rPr>
              <a:t>: </a:t>
            </a:r>
          </a:p>
          <a:p>
            <a:endParaRPr lang="he-IL" sz="4000" b="1" i="1" u="sng" dirty="0"/>
          </a:p>
          <a:p>
            <a:r>
              <a:rPr lang="he-IL" sz="4000" b="1" dirty="0" smtClean="0">
                <a:solidFill>
                  <a:srgbClr val="0070C0"/>
                </a:solidFill>
              </a:rPr>
              <a:t>ריכוז אלכוהול ברמה של 50</a:t>
            </a:r>
            <a:r>
              <a:rPr lang="he-IL" sz="4000" dirty="0" smtClean="0">
                <a:solidFill>
                  <a:srgbClr val="0070C0"/>
                </a:solidFill>
              </a:rPr>
              <a:t> </a:t>
            </a:r>
            <a:r>
              <a:rPr lang="he-IL" sz="4000" b="1" dirty="0">
                <a:solidFill>
                  <a:srgbClr val="0070C0"/>
                </a:solidFill>
              </a:rPr>
              <a:t>מיליגרם </a:t>
            </a:r>
            <a:r>
              <a:rPr lang="he-IL" sz="4000" b="1" dirty="0" smtClean="0">
                <a:solidFill>
                  <a:srgbClr val="0070C0"/>
                </a:solidFill>
              </a:rPr>
              <a:t>אלכוהול במאה </a:t>
            </a:r>
            <a:r>
              <a:rPr lang="he-IL" sz="4000" b="1" dirty="0">
                <a:solidFill>
                  <a:srgbClr val="0070C0"/>
                </a:solidFill>
              </a:rPr>
              <a:t>מיליליטר של דם </a:t>
            </a:r>
            <a:r>
              <a:rPr lang="he-IL" sz="4000" b="1" dirty="0" smtClean="0">
                <a:solidFill>
                  <a:srgbClr val="0070C0"/>
                </a:solidFill>
              </a:rPr>
              <a:t>:</a:t>
            </a:r>
          </a:p>
          <a:p>
            <a:endParaRPr lang="he-IL" sz="4000" b="1" dirty="0">
              <a:solidFill>
                <a:srgbClr val="0070C0"/>
              </a:solidFill>
            </a:endParaRPr>
          </a:p>
          <a:p>
            <a:r>
              <a:rPr lang="he-IL" sz="4000" b="1" dirty="0">
                <a:solidFill>
                  <a:srgbClr val="0070C0"/>
                </a:solidFill>
              </a:rPr>
              <a:t>ריכוז אלכוהול </a:t>
            </a:r>
            <a:r>
              <a:rPr lang="he-IL" sz="4000" b="1" dirty="0" smtClean="0">
                <a:solidFill>
                  <a:srgbClr val="0070C0"/>
                </a:solidFill>
              </a:rPr>
              <a:t>ברמה  של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he-IL" sz="4000" b="1" dirty="0" smtClean="0">
                <a:solidFill>
                  <a:srgbClr val="0070C0"/>
                </a:solidFill>
              </a:rPr>
              <a:t>290 מיקרוגרם אלכוהול </a:t>
            </a:r>
            <a:r>
              <a:rPr lang="he-IL" sz="4000" b="1" dirty="0">
                <a:solidFill>
                  <a:srgbClr val="0070C0"/>
                </a:solidFill>
              </a:rPr>
              <a:t>בליטר </a:t>
            </a:r>
            <a:r>
              <a:rPr lang="he-IL" sz="4000" b="1" dirty="0" smtClean="0">
                <a:solidFill>
                  <a:srgbClr val="0070C0"/>
                </a:solidFill>
              </a:rPr>
              <a:t>אחד של אוויר נשוף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/>
          </a:bodyPr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אפס אלכוהול לנהג מקצועי ונהג צעיר  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e-IL" dirty="0" smtClean="0">
                <a:solidFill>
                  <a:srgbClr val="0070C0"/>
                </a:solidFill>
              </a:rPr>
              <a:t>א  נוהג חדש.</a:t>
            </a:r>
          </a:p>
          <a:p>
            <a:r>
              <a:rPr lang="he-IL" dirty="0" smtClean="0">
                <a:solidFill>
                  <a:srgbClr val="0070C0"/>
                </a:solidFill>
              </a:rPr>
              <a:t>ב  נוהג שטרם מלאו לו 24 שנים.</a:t>
            </a:r>
          </a:p>
          <a:p>
            <a:r>
              <a:rPr lang="he-IL" dirty="0" smtClean="0">
                <a:solidFill>
                  <a:srgbClr val="0070C0"/>
                </a:solidFill>
              </a:rPr>
              <a:t>ג  נהג בעת נהיגה ברכב ציבורי.</a:t>
            </a:r>
          </a:p>
          <a:p>
            <a:r>
              <a:rPr lang="he-IL" dirty="0" smtClean="0">
                <a:solidFill>
                  <a:srgbClr val="0070C0"/>
                </a:solidFill>
              </a:rPr>
              <a:t>ד  נהג בעת נהיגה ברכב מסחרי או רכב עבודה    </a:t>
            </a:r>
          </a:p>
          <a:p>
            <a:pPr>
              <a:buNone/>
            </a:pPr>
            <a:r>
              <a:rPr lang="he-IL" dirty="0" smtClean="0">
                <a:solidFill>
                  <a:srgbClr val="0070C0"/>
                </a:solidFill>
              </a:rPr>
              <a:t>      שמשקלם הכולל המותר עולה על 3500 ק"ג.</a:t>
            </a:r>
          </a:p>
          <a:p>
            <a:pPr>
              <a:buNone/>
            </a:pPr>
            <a:endParaRPr lang="he-IL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e-IL" dirty="0" smtClean="0">
                <a:solidFill>
                  <a:srgbClr val="0070C0"/>
                </a:solidFill>
              </a:rPr>
              <a:t>  לא ינהג רכב אם מצוי בגופו אלכוהול בריכוז העולה על 50 מיקרוגרם בליטר אויר נשוף או לפי דגימת דם, 10 מיליגרם ב- 100 מיליליטר של דם.</a:t>
            </a:r>
          </a:p>
          <a:p>
            <a:pPr>
              <a:buNone/>
            </a:pPr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b="1" u="sng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ממונה על רכב לעניו שכרות</a:t>
            </a:r>
            <a:endParaRPr lang="en-US" b="1" u="sng" dirty="0" smtClean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e-IL" sz="3600" b="1" dirty="0" smtClean="0">
              <a:latin typeface="David" pitchFamily="34" charset="-79"/>
              <a:cs typeface="David" pitchFamily="34" charset="-79"/>
            </a:endParaRPr>
          </a:p>
          <a:p>
            <a:pPr eaLnBrk="1" hangingPunct="1"/>
            <a:endParaRPr lang="he-IL" sz="3600" b="1" dirty="0" smtClean="0">
              <a:latin typeface="David" pitchFamily="34" charset="-79"/>
              <a:cs typeface="David" pitchFamily="34" charset="-79"/>
            </a:endParaRPr>
          </a:p>
          <a:p>
            <a:pPr eaLnBrk="1" hangingPunct="1"/>
            <a:endParaRPr lang="he-IL" sz="3600" b="1" dirty="0" smtClean="0">
              <a:latin typeface="David" pitchFamily="34" charset="-79"/>
              <a:cs typeface="David" pitchFamily="34" charset="-79"/>
            </a:endParaRPr>
          </a:p>
          <a:p>
            <a:pPr eaLnBrk="1" hangingPunct="1"/>
            <a:r>
              <a:rPr lang="he-IL" sz="36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מי שעוסק בהוראת נהיגה בעת שהלומד נוהג ברכב.</a:t>
            </a:r>
          </a:p>
          <a:p>
            <a:pPr eaLnBrk="1" hangingPunct="1"/>
            <a:r>
              <a:rPr lang="he-IL" sz="36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מי שיושב לצדו של נוהג חדש לצורך מילוי חובת הליווי.</a:t>
            </a:r>
            <a:endParaRPr lang="en-US" sz="3600" b="1" dirty="0" smtClean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4" name="Picture 2" descr="F:\אפיק\אייקונים לרכב\אלכוהול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707234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פטור מקורס רענון</a:t>
            </a:r>
            <a:endParaRPr lang="en-US" sz="4800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he-IL" sz="3600" dirty="0">
                <a:solidFill>
                  <a:srgbClr val="0000CC"/>
                </a:solidFill>
              </a:rPr>
              <a:t>בתאריך 2010 .7 .18</a:t>
            </a:r>
            <a:r>
              <a:rPr lang="en-US" sz="3600" dirty="0">
                <a:solidFill>
                  <a:srgbClr val="0000CC"/>
                </a:solidFill>
              </a:rPr>
              <a:t>  </a:t>
            </a:r>
            <a:r>
              <a:rPr lang="he-IL" sz="3600" dirty="0">
                <a:solidFill>
                  <a:srgbClr val="0000CC"/>
                </a:solidFill>
              </a:rPr>
              <a:t> נכנס לתוקף תיקון לתקנה 213 שקובע פטור מקורס רענון בנהיגה</a:t>
            </a:r>
            <a:r>
              <a:rPr lang="he-IL" sz="3600" dirty="0" smtClean="0">
                <a:solidFill>
                  <a:srgbClr val="0000CC"/>
                </a:solidFill>
              </a:rPr>
              <a:t>:</a:t>
            </a:r>
          </a:p>
          <a:p>
            <a:endParaRPr lang="he-IL" sz="3600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e-IL" sz="3600" dirty="0">
                <a:solidFill>
                  <a:srgbClr val="0000CC"/>
                </a:solidFill>
              </a:rPr>
              <a:t>1 .לבעלי רישיון נהיגה דרגה 1 לטרקטור </a:t>
            </a:r>
            <a:r>
              <a:rPr lang="he-IL" sz="3600" dirty="0" smtClean="0">
                <a:solidFill>
                  <a:srgbClr val="0000CC"/>
                </a:solidFill>
              </a:rPr>
              <a:t>בלבד</a:t>
            </a:r>
          </a:p>
          <a:p>
            <a:pPr>
              <a:buFont typeface="Wingdings" pitchFamily="2" charset="2"/>
              <a:buNone/>
            </a:pPr>
            <a:endParaRPr lang="he-IL" sz="3600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e-IL" sz="3600" dirty="0">
                <a:solidFill>
                  <a:srgbClr val="0000CC"/>
                </a:solidFill>
              </a:rPr>
              <a:t>2 .רשות הרישוי רשאית לפטור מנוכחות בקורס בעל מגבלה גופנית או אדם שאינו מבין את השפה, בתנאי שילמד את התכנים בדרך אחרת כפי שתקבע.</a:t>
            </a:r>
          </a:p>
          <a:p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b="1" i="1" dirty="0" smtClean="0"/>
              <a:t>מבא ורקע כללי</a:t>
            </a:r>
            <a:endParaRPr lang="he-IL" b="1" i="1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522922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e-IL" sz="2800" dirty="0" smtClean="0">
                <a:solidFill>
                  <a:srgbClr val="0070C0"/>
                </a:solidFill>
              </a:rPr>
              <a:t>ניתוחי הגורמים לתאונות דרכים מצביעים על מעורבות גבוהה יחסית של אוכלוסיית הנהגים החדשים והצעירים בתאונות דרכים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e-IL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2800" dirty="0" smtClean="0">
                <a:solidFill>
                  <a:srgbClr val="0070C0"/>
                </a:solidFill>
              </a:rPr>
              <a:t>עקב כך יזם משרד התחבורה התשתיות הלאומיות והבטיחות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e-IL" sz="2800" dirty="0" smtClean="0">
                <a:solidFill>
                  <a:srgbClr val="0070C0"/>
                </a:solidFill>
              </a:rPr>
              <a:t>    בדרכים שינויים בפקודת התעבורה המתייחס לאוכלוסיה זו -אושר ע"י הכנסת ביום 2012 3 21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e-IL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2800" dirty="0" smtClean="0">
                <a:solidFill>
                  <a:srgbClr val="0070C0"/>
                </a:solidFill>
              </a:rPr>
              <a:t>התיקון בפקודה מתייחס לנהגים חדשים צעירים שקיבלו רישיון נהיגה לראשונה לפני הגיעם לגיל 24 </a:t>
            </a:r>
          </a:p>
          <a:p>
            <a:pPr eaLnBrk="1" hangingPunct="1">
              <a:lnSpc>
                <a:spcPct val="80000"/>
              </a:lnSpc>
            </a:pPr>
            <a:endParaRPr lang="he-IL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2800" dirty="0" smtClean="0">
                <a:solidFill>
                  <a:srgbClr val="0070C0"/>
                </a:solidFill>
              </a:rPr>
              <a:t>החוק החדש קובע שנהג חדש צעיר יקבל בתחילה רישיון נהיגה מדורג, זמני ומותנה, שיהיה בתוקף שנתיים מיום מתן הרישיון – תקופה שבמהלכה תימשך הכשרתו כנהג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8206680" cy="792087"/>
          </a:xfrm>
        </p:spPr>
        <p:txBody>
          <a:bodyPr>
            <a:normAutofit fontScale="90000"/>
          </a:bodyPr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החמרת העונש לגבי הפקרה אחרי פגיעה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algn="r"/>
            <a:r>
              <a:rPr lang="he-IL" dirty="0" smtClean="0">
                <a:solidFill>
                  <a:srgbClr val="0070C0"/>
                </a:solidFill>
              </a:rPr>
              <a:t>סעיף 64 א (ג) לפקודת התעבורה תוקן וקובע כדלקמן:</a:t>
            </a:r>
          </a:p>
          <a:p>
            <a:pPr algn="r"/>
            <a:r>
              <a:rPr lang="he-IL" dirty="0" smtClean="0">
                <a:solidFill>
                  <a:srgbClr val="0070C0"/>
                </a:solidFill>
              </a:rPr>
              <a:t>"נוהג רכב המעורב בתאונה שבה נגרמה לאדם חבלה חמורה או שבה נהרג אדם, ולא עצר או לא הזעיק עזרה דינו 14 שנות מאסר" .</a:t>
            </a:r>
          </a:p>
          <a:p>
            <a:pPr algn="r"/>
            <a:endParaRPr lang="he-IL" dirty="0" smtClean="0">
              <a:solidFill>
                <a:srgbClr val="0070C0"/>
              </a:solidFill>
            </a:endParaRPr>
          </a:p>
          <a:p>
            <a:pPr algn="r"/>
            <a:r>
              <a:rPr lang="he-IL" b="1" i="1" u="sng" dirty="0" smtClean="0">
                <a:solidFill>
                  <a:srgbClr val="0070C0"/>
                </a:solidFill>
              </a:rPr>
              <a:t>חובת נוסע להתקשר לגופי הצלה </a:t>
            </a:r>
            <a:r>
              <a:rPr lang="he-IL" dirty="0" smtClean="0">
                <a:solidFill>
                  <a:srgbClr val="0070C0"/>
                </a:solidFill>
              </a:rPr>
              <a:t> (סעיף חדש)</a:t>
            </a:r>
          </a:p>
          <a:p>
            <a:pPr algn="r"/>
            <a:r>
              <a:rPr lang="he-IL" dirty="0" smtClean="0">
                <a:solidFill>
                  <a:srgbClr val="0070C0"/>
                </a:solidFill>
              </a:rPr>
              <a:t>נוסע ברכב המעורב בתאונה שבה נפגע אדם חייב להתקשר לגופי הצלה הנחוצים ולהזעיקם למקום התאונה , בהקדם האפשרי בנסיבות העניין, אלא אם כן נוהג הרכב עצר והזעיק עזרה.</a:t>
            </a:r>
          </a:p>
          <a:p>
            <a:pPr algn="r"/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החלת תקנות התעבורה לעניין רכבת מקומית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solidFill>
                  <a:srgbClr val="0070C0"/>
                </a:solidFill>
              </a:rPr>
              <a:t>1  תקנות התעבורה החלות על רכב יחולו על רכבת מקומית כאילו הייתה רכב.</a:t>
            </a:r>
          </a:p>
          <a:p>
            <a:endParaRPr lang="he-IL" dirty="0" smtClean="0">
              <a:solidFill>
                <a:srgbClr val="0070C0"/>
              </a:solidFill>
            </a:endParaRPr>
          </a:p>
          <a:p>
            <a:r>
              <a:rPr lang="he-IL" dirty="0" smtClean="0">
                <a:solidFill>
                  <a:srgbClr val="0070C0"/>
                </a:solidFill>
              </a:rPr>
              <a:t>2  </a:t>
            </a:r>
            <a:r>
              <a:rPr lang="he-IL" b="1" u="sng" dirty="0" smtClean="0">
                <a:solidFill>
                  <a:srgbClr val="0070C0"/>
                </a:solidFill>
              </a:rPr>
              <a:t>נתיב רכבת מקומית </a:t>
            </a:r>
            <a:r>
              <a:rPr lang="he-IL" dirty="0" smtClean="0">
                <a:solidFill>
                  <a:srgbClr val="0070C0"/>
                </a:solidFill>
              </a:rPr>
              <a:t>נתיב המיועד לרכבת מקומית כאמור בתמרור המוצב בכניסה אליו.</a:t>
            </a:r>
          </a:p>
          <a:p>
            <a:endParaRPr lang="he-IL" b="1" u="sng" dirty="0" smtClean="0">
              <a:solidFill>
                <a:srgbClr val="0070C0"/>
              </a:solidFill>
            </a:endParaRPr>
          </a:p>
          <a:p>
            <a:r>
              <a:rPr lang="he-IL" dirty="0" smtClean="0">
                <a:solidFill>
                  <a:srgbClr val="0070C0"/>
                </a:solidFill>
              </a:rPr>
              <a:t>3  לא ינהג אדם רכב או בעל חיים בנתיב רכבת מקומית אלא לשם חצייתו במקום שהוסדר לכך</a:t>
            </a:r>
            <a:endParaRPr lang="he-I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08912" cy="6264696"/>
          </a:xfrm>
        </p:spPr>
        <p:txBody>
          <a:bodyPr>
            <a:normAutofit/>
          </a:bodyPr>
          <a:lstStyle/>
          <a:p>
            <a:pPr algn="r"/>
            <a:r>
              <a:rPr lang="he-IL" dirty="0" smtClean="0">
                <a:solidFill>
                  <a:srgbClr val="0070C0"/>
                </a:solidFill>
              </a:rPr>
              <a:t>4  לא יעצור אדם רכב לא יעמידנו לא יחנהו במרחק הקצר משני מטרים מן הפס הקרוב של מסילת ברזל מקומית.</a:t>
            </a:r>
          </a:p>
          <a:p>
            <a:pPr algn="r"/>
            <a:endParaRPr lang="he-IL" dirty="0" smtClean="0">
              <a:solidFill>
                <a:srgbClr val="0070C0"/>
              </a:solidFill>
            </a:endParaRPr>
          </a:p>
          <a:p>
            <a:pPr algn="r"/>
            <a:r>
              <a:rPr lang="he-IL" dirty="0" smtClean="0">
                <a:solidFill>
                  <a:srgbClr val="0070C0"/>
                </a:solidFill>
              </a:rPr>
              <a:t>5  לא ילך אדם בנתיב רכבת מקומית ולא יחצה אותו אלא במקום שהותר לכך וסומן בתמרור.</a:t>
            </a:r>
          </a:p>
          <a:p>
            <a:pPr algn="r"/>
            <a:endParaRPr lang="he-IL" dirty="0" smtClean="0">
              <a:solidFill>
                <a:srgbClr val="0070C0"/>
              </a:solidFill>
            </a:endParaRPr>
          </a:p>
          <a:p>
            <a:pPr algn="r"/>
            <a:r>
              <a:rPr lang="he-IL" dirty="0" smtClean="0">
                <a:solidFill>
                  <a:srgbClr val="0070C0"/>
                </a:solidFill>
              </a:rPr>
              <a:t>6  פסילת רישיון נהיגה לנהג רכבת מקומית על ידי בית משפט או על ידי קצין משטרה תחול הפסילה גם על רישיון לנהיגת אוטובוס ולהפך.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עקיפת רכב עוקף</a:t>
            </a:r>
            <a:endParaRPr lang="en-US" sz="5400" b="1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e-IL" sz="3600" dirty="0">
                <a:solidFill>
                  <a:srgbClr val="0000CC"/>
                </a:solidFill>
              </a:rPr>
              <a:t>תקנה 47 (ח) לתקנות התעבורה אוסרת על רכב מסחרי ורכב עבודה שמשקלו הכולל המותר עולה על 3500 ק"ג לעקוף רכב עוקף בכול דרך</a:t>
            </a:r>
            <a:r>
              <a:rPr lang="he-IL" sz="3600" dirty="0" smtClean="0">
                <a:solidFill>
                  <a:srgbClr val="0000CC"/>
                </a:solidFill>
              </a:rPr>
              <a:t>.</a:t>
            </a:r>
          </a:p>
          <a:p>
            <a:endParaRPr lang="he-IL" sz="3600" dirty="0">
              <a:solidFill>
                <a:srgbClr val="0000CC"/>
              </a:solidFill>
            </a:endParaRPr>
          </a:p>
          <a:p>
            <a:r>
              <a:rPr lang="he-IL" sz="3600" dirty="0">
                <a:solidFill>
                  <a:srgbClr val="0000CC"/>
                </a:solidFill>
              </a:rPr>
              <a:t>מעכשיו </a:t>
            </a:r>
            <a:r>
              <a:rPr lang="he-IL" sz="3600" b="1" u="sng" dirty="0">
                <a:solidFill>
                  <a:srgbClr val="FF0000"/>
                </a:solidFill>
              </a:rPr>
              <a:t>האיסור יחול גם על אוטובוס</a:t>
            </a:r>
            <a:r>
              <a:rPr lang="he-IL" sz="3600" dirty="0">
                <a:solidFill>
                  <a:srgbClr val="0000CC"/>
                </a:solidFill>
              </a:rPr>
              <a:t> מכול סוג למעט אוטובוס </a:t>
            </a:r>
            <a:r>
              <a:rPr lang="he-IL" sz="3600" dirty="0" smtClean="0">
                <a:solidFill>
                  <a:srgbClr val="0000CC"/>
                </a:solidFill>
              </a:rPr>
              <a:t>זעיר.</a:t>
            </a:r>
            <a:endParaRPr lang="he-IL" sz="3600" dirty="0">
              <a:solidFill>
                <a:srgbClr val="0000CC"/>
              </a:solidFill>
            </a:endParaRPr>
          </a:p>
          <a:p>
            <a:r>
              <a:rPr lang="he-IL" sz="4000" dirty="0"/>
              <a:t>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368151"/>
          </a:xfrm>
        </p:spPr>
        <p:txBody>
          <a:bodyPr>
            <a:normAutofit/>
          </a:bodyPr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חבישת קסדת מגן לרוכב אופניים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323528" y="1643050"/>
            <a:ext cx="8496944" cy="3000396"/>
          </a:xfrm>
        </p:spPr>
        <p:txBody>
          <a:bodyPr>
            <a:normAutofit/>
          </a:bodyPr>
          <a:lstStyle/>
          <a:p>
            <a:pPr algn="r"/>
            <a:r>
              <a:rPr lang="he-IL" dirty="0" smtClean="0">
                <a:solidFill>
                  <a:srgbClr val="0070C0"/>
                </a:solidFill>
              </a:rPr>
              <a:t>תיקון לסעיף 65 ג. לפקודת התעבורה קובע , חובת חבישת קסדת מגן לא תחול על בגיר בדרך עירונית אלא בעת פעילות ספורטיבית.</a:t>
            </a:r>
          </a:p>
          <a:p>
            <a:pPr algn="r"/>
            <a:endParaRPr lang="he-IL" dirty="0" smtClean="0">
              <a:solidFill>
                <a:srgbClr val="0070C0"/>
              </a:solidFill>
            </a:endParaRPr>
          </a:p>
          <a:p>
            <a:pPr algn="r"/>
            <a:r>
              <a:rPr lang="he-IL" b="1" u="sng" dirty="0" smtClean="0">
                <a:solidFill>
                  <a:srgbClr val="0070C0"/>
                </a:solidFill>
              </a:rPr>
              <a:t>בגיר </a:t>
            </a:r>
            <a:r>
              <a:rPr lang="he-IL" dirty="0" smtClean="0">
                <a:solidFill>
                  <a:srgbClr val="0070C0"/>
                </a:solidFill>
              </a:rPr>
              <a:t>על פי תקנה 221 אדם אשר מלאו לו שבע עשרה שנים.</a:t>
            </a:r>
            <a:endParaRPr lang="he-IL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e-IL" b="1" i="1" dirty="0" smtClean="0">
                <a:solidFill>
                  <a:srgbClr val="FF0000"/>
                </a:solidFill>
              </a:rPr>
              <a:t>מערכת לדיווח ומעקב (נוהל 6) תכנס לתוקף </a:t>
            </a:r>
            <a:r>
              <a:rPr lang="he-IL" b="1" i="1" u="sng" dirty="0" smtClean="0">
                <a:solidFill>
                  <a:srgbClr val="FF0000"/>
                </a:solidFill>
              </a:rPr>
              <a:t>החל מ-  12. 9. 19. סעיף 65 (ד) לפקודה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22530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mtClean="0">
                <a:solidFill>
                  <a:srgbClr val="0070C0"/>
                </a:solidFill>
              </a:rPr>
              <a:t>מערכת הכוללת שירות טלפוני לדיווח על עבירות תעבורה שמבצעים נהגים בכלי רכב שברשות תאגיד ועל תקינות כלי רכב, ומעקב אחר דיווחים כאמור. </a:t>
            </a:r>
          </a:p>
          <a:p>
            <a:endParaRPr lang="he-IL" smtClean="0">
              <a:solidFill>
                <a:srgbClr val="0070C0"/>
              </a:solidFill>
            </a:endParaRPr>
          </a:p>
          <a:p>
            <a:r>
              <a:rPr lang="he-IL" smtClean="0">
                <a:solidFill>
                  <a:srgbClr val="0070C0"/>
                </a:solidFill>
              </a:rPr>
              <a:t>תאגיד ינהל מערכת לדיווח ומעקב שתפעל לאורך כל היממה, למעט בימי מנוחה ,הדיווחים יימסרו לקצין הבטיחות של התאגיד או למי שהתאגיד התקשר עמו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410" name="Object 2"/>
          <p:cNvGraphicFramePr>
            <a:graphicFrameLocks noGrp="1" noChangeAspect="1"/>
          </p:cNvGraphicFramePr>
          <p:nvPr>
            <p:ph/>
          </p:nvPr>
        </p:nvGraphicFramePr>
        <p:xfrm>
          <a:off x="422275" y="2205038"/>
          <a:ext cx="8226425" cy="1997075"/>
        </p:xfrm>
        <a:graphic>
          <a:graphicData uri="http://schemas.openxmlformats.org/presentationml/2006/ole">
            <p:oleObj spid="_x0000_s27659" name="Bitmap Image" r:id="rId3" imgW="23695238" imgH="5753903" progId="PBrush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  <p:bldLst>
      <p:bldP spid="401410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b="1" u="sng" dirty="0" smtClean="0">
                <a:solidFill>
                  <a:srgbClr val="FF0000"/>
                </a:solidFill>
              </a:rPr>
              <a:t>פטורים מחוק זה</a:t>
            </a:r>
            <a:endParaRPr lang="he-IL" b="1" u="sng" dirty="0">
              <a:solidFill>
                <a:srgbClr val="FF0000"/>
              </a:solidFill>
            </a:endParaRPr>
          </a:p>
        </p:txBody>
      </p:sp>
      <p:sp>
        <p:nvSpPr>
          <p:cNvPr id="26626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he-IL" smtClean="0">
                <a:solidFill>
                  <a:srgbClr val="0070C0"/>
                </a:solidFill>
              </a:rPr>
              <a:t>1 צבא הגנה לישראל.</a:t>
            </a:r>
          </a:p>
          <a:p>
            <a:r>
              <a:rPr lang="he-IL" smtClean="0">
                <a:solidFill>
                  <a:srgbClr val="0070C0"/>
                </a:solidFill>
              </a:rPr>
              <a:t>2 יחידות סמך של משרד ראש הממשלה שעיקר פעילותם בתחום ביטחון המדינה.</a:t>
            </a:r>
          </a:p>
          <a:p>
            <a:r>
              <a:rPr lang="he-IL" smtClean="0">
                <a:solidFill>
                  <a:srgbClr val="0070C0"/>
                </a:solidFill>
              </a:rPr>
              <a:t>3 משטרת ישראל.</a:t>
            </a:r>
          </a:p>
          <a:p>
            <a:r>
              <a:rPr lang="he-IL" smtClean="0">
                <a:solidFill>
                  <a:srgbClr val="0070C0"/>
                </a:solidFill>
              </a:rPr>
              <a:t>4 שירות בתי הסוהר.</a:t>
            </a:r>
          </a:p>
          <a:p>
            <a:r>
              <a:rPr lang="he-IL" smtClean="0">
                <a:solidFill>
                  <a:srgbClr val="0070C0"/>
                </a:solidFill>
              </a:rPr>
              <a:t>5 הרשות להגנה על עדים.</a:t>
            </a:r>
          </a:p>
          <a:p>
            <a:r>
              <a:rPr lang="he-IL" smtClean="0">
                <a:solidFill>
                  <a:srgbClr val="0070C0"/>
                </a:solidFill>
              </a:rPr>
              <a:t>6 מגן דוד אדום.</a:t>
            </a:r>
          </a:p>
          <a:p>
            <a:r>
              <a:rPr lang="he-IL" smtClean="0">
                <a:solidFill>
                  <a:srgbClr val="0070C0"/>
                </a:solidFill>
              </a:rPr>
              <a:t>7 רשות הכבאות.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mtClean="0">
                <a:solidFill>
                  <a:srgbClr val="0070C0"/>
                </a:solidFill>
              </a:rPr>
              <a:t>יחידות סמך של משרד הביטחון שעיקר פעילותן בתחום ביטחון המדינה אשר הממונה על הביטחון במערכת הביטחון הורה כי אין להחיל את החוק על סוגי רכב מסוימים שברשותם.</a:t>
            </a:r>
          </a:p>
          <a:p>
            <a:r>
              <a:rPr lang="he-IL" smtClean="0">
                <a:solidFill>
                  <a:srgbClr val="0070C0"/>
                </a:solidFill>
              </a:rPr>
              <a:t>א  התעשייה האווירית לישראל בע"מ.</a:t>
            </a:r>
          </a:p>
          <a:p>
            <a:r>
              <a:rPr lang="he-IL" smtClean="0">
                <a:solidFill>
                  <a:srgbClr val="0070C0"/>
                </a:solidFill>
              </a:rPr>
              <a:t>ב  התעשייה הצבאית לישראל בע"מ.</a:t>
            </a:r>
          </a:p>
          <a:p>
            <a:r>
              <a:rPr lang="he-IL" smtClean="0">
                <a:solidFill>
                  <a:srgbClr val="0070C0"/>
                </a:solidFill>
              </a:rPr>
              <a:t>ג  רפאל- מערכות לחימה מתקדמות בע"מ.</a:t>
            </a:r>
          </a:p>
          <a:p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0" y="428625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מידי  שנה ימסור התאגיד עד 31/1 לרשות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דו''ח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לשנה שלפניה שיכלול מס' תאונות הדרכים שבהם היו מעורבים רכבי התאגיד,  בהם נחבל אדם חבלה של ממש או נהרג אדם מס' התלונות שקיבל כל נהג,מהות התלונה ואופן הטיפול בה.</a:t>
            </a:r>
          </a:p>
          <a:p>
            <a:endParaRPr lang="he-IL" sz="32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קיבל הנהג יותר מארבע עבירות ידווח התאגיד לרשות מיד עם קבלת מידע על העבירה החמישית ויודיע על אופן הטיפול בה.</a:t>
            </a:r>
          </a:p>
          <a:p>
            <a:endParaRPr lang="he-IL" sz="32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דיווח כאמור בתקנה זו לא יכלול מידע שיש בו כדי לזהות אדם שאליו מתייחסים הדיווחים.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mtClean="0"/>
              <a:t>שלבי מתן רישיון נהיגה לנהג החדש</a:t>
            </a:r>
            <a:endParaRPr lang="he-IL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e-IL" smtClean="0"/>
              <a:t>      הרישיון הזמני לנהג חדש מתחת לגיל 24 יהיה מדורג ויכלול מספר       </a:t>
            </a:r>
          </a:p>
          <a:p>
            <a:r>
              <a:rPr lang="he-IL" smtClean="0"/>
              <a:t>      שלבים. </a:t>
            </a:r>
          </a:p>
          <a:p>
            <a:r>
              <a:rPr lang="he-IL" smtClean="0"/>
              <a:t>השלב הראשון יתפרס על פני שלושת החדשים הראשונים שבמהלכם אסור יהיה לנהג החדש לנהוג בכל עת ללא ליווי מלווה צמוד ,שהינו בעל רישיון נהיגה לפחות 5 שנים וגילו מעל 24 שנים או בעל רישיון נהיגה לפחות 3 שנים וגילו 30 שנים לפחות.</a:t>
            </a:r>
          </a:p>
          <a:p>
            <a:r>
              <a:rPr lang="he-IL" smtClean="0"/>
              <a:t>השלב השני יתפרס על פני שלושת החודשים העוקבים שבמהלכם אסור יהיה לנהג החדש לנהוג ללא ליווי רק בשעות הלילה בין 21:00 ל- 06:00 למחרת. </a:t>
            </a:r>
          </a:p>
          <a:p>
            <a:r>
              <a:rPr lang="he-IL" smtClean="0"/>
              <a:t>השלב השלישי יתפרס על פני 18 חודשים נוספים שבמהלכם לא תהיינה הגבלות ליווי כאמור אך המעבר לשלב הרישיון הקבוע עדיין מותנה בהתנהגותו (אי צבירת עברות המנויות בתוספת השלישית)</a:t>
            </a:r>
          </a:p>
          <a:p>
            <a:r>
              <a:rPr lang="he-IL" smtClean="0"/>
              <a:t>השלב הרביעי יחל עם עמידה בתנאי תקופת הניסיון הדו שנתית שבסיומה יינתן לנהג החדש רישיון נהיגה לחמש שנים.</a:t>
            </a:r>
          </a:p>
          <a:p>
            <a:r>
              <a:rPr lang="he-IL" smtClean="0"/>
              <a:t>השלב החמישי  בתום חמש שנים השתתפות בקורס רענון כתנאי לחידוש רישיון נהיגה קבוע ורגיל.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75" name="Picture 19" descr="sticker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0185" y="3219248"/>
            <a:ext cx="1292629" cy="1292629"/>
          </a:xfrm>
          <a:noFill/>
          <a:ln/>
        </p:spPr>
      </p:pic>
      <p:pic>
        <p:nvPicPr>
          <p:cNvPr id="27546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412875"/>
            <a:ext cx="136842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75462" name="Picture 6" descr="teenh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492375"/>
            <a:ext cx="1524000" cy="482600"/>
          </a:xfrm>
          <a:prstGeom prst="rect">
            <a:avLst/>
          </a:prstGeom>
          <a:noFill/>
        </p:spPr>
      </p:pic>
      <p:pic>
        <p:nvPicPr>
          <p:cNvPr id="275463" name="Picture 7" descr="rate-my-driv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492375"/>
            <a:ext cx="1371600" cy="457200"/>
          </a:xfrm>
          <a:prstGeom prst="rect">
            <a:avLst/>
          </a:prstGeom>
          <a:noFill/>
        </p:spPr>
      </p:pic>
      <p:pic>
        <p:nvPicPr>
          <p:cNvPr id="275464" name="Picture 8" descr="drivers-ale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1412875"/>
            <a:ext cx="1219200" cy="496888"/>
          </a:xfrm>
          <a:prstGeom prst="rect">
            <a:avLst/>
          </a:prstGeom>
          <a:noFill/>
        </p:spPr>
      </p:pic>
      <p:pic>
        <p:nvPicPr>
          <p:cNvPr id="275465" name="Picture 9" descr="driving-co-u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3429000"/>
            <a:ext cx="1466850" cy="1489075"/>
          </a:xfrm>
          <a:prstGeom prst="rect">
            <a:avLst/>
          </a:prstGeom>
          <a:noFill/>
        </p:spPr>
      </p:pic>
      <p:pic>
        <p:nvPicPr>
          <p:cNvPr id="275481" name="Picture 25" descr="united_states_md_wht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1412875"/>
            <a:ext cx="857250" cy="590550"/>
          </a:xfrm>
          <a:prstGeom prst="rect">
            <a:avLst/>
          </a:prstGeom>
          <a:noFill/>
        </p:spPr>
      </p:pic>
      <p:pic>
        <p:nvPicPr>
          <p:cNvPr id="275483" name="Picture 27" descr="flage_u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825" y="3573463"/>
            <a:ext cx="803275" cy="1155700"/>
          </a:xfrm>
          <a:prstGeom prst="rect">
            <a:avLst/>
          </a:prstGeom>
          <a:noFill/>
        </p:spPr>
      </p:pic>
      <p:pic>
        <p:nvPicPr>
          <p:cNvPr id="275485" name="Picture 29" descr="flage_irla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9338" y="5300663"/>
            <a:ext cx="1150937" cy="717550"/>
          </a:xfrm>
          <a:prstGeom prst="rect">
            <a:avLst/>
          </a:prstGeom>
          <a:noFill/>
        </p:spPr>
      </p:pic>
      <p:sp>
        <p:nvSpPr>
          <p:cNvPr id="275493" name="Rectangle 37"/>
          <p:cNvSpPr>
            <a:spLocks noChangeArrowheads="1"/>
          </p:cNvSpPr>
          <p:nvPr/>
        </p:nvSpPr>
        <p:spPr bwMode="auto">
          <a:xfrm>
            <a:off x="2700338" y="5157788"/>
            <a:ext cx="3455987" cy="1431925"/>
          </a:xfrm>
          <a:prstGeom prst="rect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5494" name="Rectangle 38"/>
          <p:cNvSpPr>
            <a:spLocks noChangeArrowheads="1"/>
          </p:cNvSpPr>
          <p:nvPr/>
        </p:nvSpPr>
        <p:spPr bwMode="auto">
          <a:xfrm>
            <a:off x="2916238" y="3284538"/>
            <a:ext cx="3097212" cy="1728787"/>
          </a:xfrm>
          <a:prstGeom prst="rect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5496" name="Rectangle 40"/>
          <p:cNvSpPr>
            <a:spLocks noChangeArrowheads="1"/>
          </p:cNvSpPr>
          <p:nvPr/>
        </p:nvSpPr>
        <p:spPr bwMode="auto">
          <a:xfrm>
            <a:off x="2339975" y="1268413"/>
            <a:ext cx="4176713" cy="1800225"/>
          </a:xfrm>
          <a:prstGeom prst="rect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he-IL" sz="6200" b="0">
              <a:latin typeface="Tahoma" pitchFamily="34" charset="0"/>
            </a:endParaRPr>
          </a:p>
        </p:txBody>
      </p:sp>
      <p:sp>
        <p:nvSpPr>
          <p:cNvPr id="275500" name="WordArt 44"/>
          <p:cNvSpPr>
            <a:spLocks noChangeArrowheads="1" noChangeShapeType="1" noTextEdit="1"/>
          </p:cNvSpPr>
          <p:nvPr/>
        </p:nvSpPr>
        <p:spPr bwMode="auto">
          <a:xfrm>
            <a:off x="1403648" y="0"/>
            <a:ext cx="6840761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01"/>
              </a:avLst>
            </a:prstTxWarp>
          </a:bodyPr>
          <a:lstStyle/>
          <a:p>
            <a:pPr algn="ctr"/>
            <a:r>
              <a:rPr lang="he-IL" sz="3600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David"/>
                <a:cs typeface="David"/>
              </a:rPr>
              <a:t>מה קורה בעולם</a:t>
            </a:r>
            <a:endParaRPr lang="he-IL" sz="3600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David"/>
              <a:cs typeface="David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4000" b="1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תקנות ביצוע לחוק</a:t>
            </a:r>
            <a:br>
              <a:rPr lang="he-IL" sz="4000" b="1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</a:br>
            <a:r>
              <a:rPr lang="he-IL" sz="4000" b="1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4000" b="1" u="sng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''מערכת לדיווח ומעקב''</a:t>
            </a:r>
            <a:endParaRPr lang="he-IL" sz="4000" b="1" u="sng" dirty="0">
              <a:solidFill>
                <a:srgbClr val="FF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0" y="141287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 </a:t>
            </a:r>
          </a:p>
          <a:p>
            <a:r>
              <a:rPr lang="he-IL" sz="36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ביום 21.8.12 פורסמו ברשומות תקנות ביצוע לחוק אשר ייכנסו לתוקף ביום 19.9.12.</a:t>
            </a:r>
          </a:p>
          <a:p>
            <a:endParaRPr lang="he-IL" sz="36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6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תקנה 587(ב) קובעת המדבקה תהיה מלבנית ומידותיה לא יפחתו מהמפורט להלן:</a:t>
            </a:r>
          </a:p>
          <a:p>
            <a:endParaRPr lang="he-IL" sz="3600" b="1" dirty="0">
              <a:latin typeface="Gill Sans MT" pitchFamily="34" charset="0"/>
              <a:cs typeface="David" pitchFamily="34" charset="-79"/>
            </a:endParaRPr>
          </a:p>
          <a:p>
            <a:endParaRPr lang="he-IL" sz="3600" b="1" dirty="0">
              <a:latin typeface="Gill Sans MT" pitchFamily="34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-</a:t>
            </a:r>
            <a:r>
              <a:rPr lang="en-US" sz="3200" b="1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m1</a:t>
            </a:r>
            <a:r>
              <a:rPr lang="he-IL" sz="32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רכב פרטי שמשקלו עד 3.5 טון ומס' המושבים</a:t>
            </a:r>
          </a:p>
          <a:p>
            <a:r>
              <a:rPr lang="he-IL" sz="32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	בו עד 8 נוסעים נוסף על הנהג.</a:t>
            </a:r>
          </a:p>
          <a:p>
            <a:endParaRPr lang="he-IL" sz="3200" b="1" dirty="0">
              <a:solidFill>
                <a:srgbClr val="0070C0"/>
              </a:solidFill>
              <a:latin typeface="Guttman Yad-Brush" pitchFamily="2" charset="-79"/>
              <a:cs typeface="David" pitchFamily="34" charset="-79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m2</a:t>
            </a:r>
            <a:r>
              <a:rPr lang="he-IL" sz="32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- רכב נוסעים שמשקלו עד 5000 ק"ג ומס' המושבים</a:t>
            </a:r>
          </a:p>
          <a:p>
            <a:r>
              <a:rPr lang="he-IL" sz="32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	בו יותר מ – 8 נוסעים  (כגון אוטובוס זעיר)</a:t>
            </a:r>
          </a:p>
          <a:p>
            <a:endParaRPr lang="he-IL" sz="3200" b="1" dirty="0">
              <a:solidFill>
                <a:srgbClr val="0070C0"/>
              </a:solidFill>
              <a:latin typeface="Guttman Yad-Brush" pitchFamily="2" charset="-79"/>
              <a:cs typeface="David" pitchFamily="34" charset="-79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-</a:t>
            </a:r>
            <a:r>
              <a:rPr lang="en-US" sz="32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n1</a:t>
            </a:r>
            <a:r>
              <a:rPr lang="he-IL" sz="32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  רכב אחר (מסחרי) שמשקלו הכולל המותר אינו עולה</a:t>
            </a:r>
          </a:p>
          <a:p>
            <a:r>
              <a:rPr lang="he-IL" sz="32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         על 3,500 </a:t>
            </a:r>
            <a:r>
              <a:rPr lang="he-IL" sz="3200" b="1" dirty="0" err="1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ק''ג</a:t>
            </a:r>
            <a:r>
              <a:rPr lang="he-IL" sz="3200" b="1" dirty="0">
                <a:solidFill>
                  <a:srgbClr val="0070C0"/>
                </a:solidFill>
                <a:latin typeface="Guttman Yad-Brush" pitchFamily="2" charset="-79"/>
                <a:cs typeface="David" pitchFamily="34" charset="-79"/>
              </a:rPr>
              <a:t>.</a:t>
            </a:r>
            <a:r>
              <a:rPr lang="he-IL" sz="3200" b="1" dirty="0">
                <a:latin typeface="Guttman Yad-Brush" pitchFamily="2" charset="-79"/>
                <a:cs typeface="David" pitchFamily="34" charset="-79"/>
              </a:rPr>
              <a:t>	</a:t>
            </a:r>
          </a:p>
          <a:p>
            <a:endParaRPr lang="he-IL" sz="3200" b="1" dirty="0">
              <a:latin typeface="Guttman Yad-Brush" pitchFamily="2" charset="-79"/>
              <a:cs typeface="David" pitchFamily="34" charset="-79"/>
            </a:endParaRPr>
          </a:p>
          <a:p>
            <a:endParaRPr lang="he-IL" sz="3200" b="1" dirty="0"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143000" y="357188"/>
            <a:ext cx="76438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רוחב המדבקה 10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ואורכה 40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.</a:t>
            </a:r>
          </a:p>
          <a:p>
            <a:endParaRPr lang="he-IL" sz="32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רקע המדבקה לבן או צהוב וצבע האותיות שחור או כחול, על המדבקה יופיע מס' טלפון מקוצר לא יותר מ – 5 ספרות, מתחת למס' הטלפון ייכתבו המילים </a:t>
            </a:r>
            <a:r>
              <a:rPr lang="he-IL" sz="3200" b="1" u="sng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''איך אני נוהג/ת'' 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או </a:t>
            </a:r>
            <a:r>
              <a:rPr lang="he-IL" sz="3200" b="1" u="sng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''איך הנהיגה שלי''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.</a:t>
            </a:r>
          </a:p>
          <a:p>
            <a:endParaRPr lang="he-IL" sz="3200" b="1" u="sng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u="sng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גודל המספרים: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</a:t>
            </a: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גובה 4.5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, עובי האות 1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והאותיות בגובה 2.5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ועובי 1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.</a:t>
            </a:r>
            <a:endParaRPr lang="he-IL" sz="3200" b="1" u="sng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39750" y="285750"/>
            <a:ext cx="83185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200" b="1" u="sng" dirty="0">
                <a:solidFill>
                  <a:srgbClr val="FF0000"/>
                </a:solidFill>
                <a:latin typeface="Gill Sans MT" pitchFamily="34" charset="0"/>
                <a:cs typeface="David" pitchFamily="34" charset="-79"/>
              </a:rPr>
              <a:t>גודל המדבקה ברכב</a:t>
            </a:r>
            <a:r>
              <a:rPr lang="he-IL" sz="3200" b="1" dirty="0">
                <a:latin typeface="Gill Sans MT" pitchFamily="34" charset="0"/>
                <a:cs typeface="David" pitchFamily="34" charset="-79"/>
              </a:rPr>
              <a:t>:</a:t>
            </a:r>
          </a:p>
          <a:p>
            <a:endParaRPr lang="he-IL" sz="3200" b="1" dirty="0"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N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– רכב שמשקלו הכולל המותר מעל 3500 ק"ג 	       </a:t>
            </a: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         ולא	יותר מ 1200 ק"ג. </a:t>
            </a:r>
          </a:p>
          <a:p>
            <a:endParaRPr lang="he-IL" sz="32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N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– רכב שמשקלו הכולל המותר עולה על 12000 ק"ג</a:t>
            </a:r>
          </a:p>
          <a:p>
            <a:endParaRPr lang="he-IL" sz="32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M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– רכב נוסעים בעל יותר מ-8 מושבים 	מלבד 	הנהג </a:t>
            </a: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         ומשקלו עולה על 5,000 	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ק''ג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,  </a:t>
            </a: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                                             </a:t>
            </a: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         רוחב 	המדבקה 15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ואורך 50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.</a:t>
            </a:r>
            <a:r>
              <a:rPr lang="he-IL" sz="3200" b="1" dirty="0">
                <a:latin typeface="Gill Sans MT" pitchFamily="34" charset="0"/>
                <a:cs typeface="David" pitchFamily="34" charset="-79"/>
              </a:rPr>
              <a:t>	</a:t>
            </a:r>
          </a:p>
          <a:p>
            <a:endParaRPr lang="he-IL" sz="3200" b="1" dirty="0">
              <a:latin typeface="Gill Sans MT" pitchFamily="34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285875" y="857250"/>
            <a:ext cx="7215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200" b="1" u="sng" dirty="0">
                <a:solidFill>
                  <a:srgbClr val="FF0000"/>
                </a:solidFill>
                <a:latin typeface="Gill Sans MT" pitchFamily="34" charset="0"/>
                <a:cs typeface="David" pitchFamily="34" charset="-79"/>
              </a:rPr>
              <a:t>גודל המספרים והאותיות </a:t>
            </a:r>
            <a:r>
              <a:rPr lang="he-IL" sz="3200" b="1" dirty="0">
                <a:latin typeface="Gill Sans MT" pitchFamily="34" charset="0"/>
                <a:cs typeface="David" pitchFamily="34" charset="-79"/>
              </a:rPr>
              <a:t>:</a:t>
            </a:r>
          </a:p>
          <a:p>
            <a:endParaRPr lang="he-IL" sz="32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גובה 6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, עובי 1.5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ס''מ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, </a:t>
            </a: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הכיתוב על המדבקה ומס' הטלפון זהה לקבוצת הרכבים הקודמת 1</a:t>
            </a:r>
            <a:r>
              <a:rPr lang="en-US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M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,2</a:t>
            </a:r>
            <a:r>
              <a:rPr lang="en-US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M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,1</a:t>
            </a:r>
            <a:r>
              <a:rPr lang="en-US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N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.</a:t>
            </a:r>
          </a:p>
          <a:p>
            <a:endParaRPr lang="he-IL" sz="32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המדבקה תודבק מאחור בצד שמאל ואם לא ניתן תודבק על הדלת הקדמית שמאלית.</a:t>
            </a:r>
          </a:p>
          <a:p>
            <a:endParaRPr lang="he-IL" sz="3200" b="1" dirty="0">
              <a:latin typeface="Gill Sans MT" pitchFamily="34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0" y="428625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מידי  שנה ימסור התאגיד עד 31/1 לרשות </a:t>
            </a:r>
            <a:r>
              <a:rPr lang="he-IL" sz="3200" b="1" dirty="0" err="1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דו''ח</a:t>
            </a:r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 לשנה שלפניה שיכלול מס' תאונות הדרכים שבהם היו מעורבים רכבי התאגיד,  בהם נחבל אדם חבלה של ממש או נהרג אדם מס' התלונות שקיבל כל נהג,מהות התלונה ואופן הטיפול בה.</a:t>
            </a:r>
          </a:p>
          <a:p>
            <a:endParaRPr lang="he-IL" sz="32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קיבל הנהג יותר מארבע עבירות ידווח התאגיד לרשות מיד עם קבלת מידע על העבירה החמישית ויודיע על אופן הטיפול בה.</a:t>
            </a:r>
          </a:p>
          <a:p>
            <a:endParaRPr lang="he-IL" sz="3200" b="1" dirty="0">
              <a:solidFill>
                <a:srgbClr val="0070C0"/>
              </a:solidFill>
              <a:latin typeface="Gill Sans MT" pitchFamily="34" charset="0"/>
              <a:cs typeface="David" pitchFamily="34" charset="-79"/>
            </a:endParaRPr>
          </a:p>
          <a:p>
            <a:r>
              <a:rPr lang="he-IL" sz="3200" b="1" dirty="0">
                <a:solidFill>
                  <a:srgbClr val="0070C0"/>
                </a:solidFill>
                <a:latin typeface="Gill Sans MT" pitchFamily="34" charset="0"/>
                <a:cs typeface="David" pitchFamily="34" charset="-79"/>
              </a:rPr>
              <a:t>דיווח כאמור בתקנה זו לא יכלול מידע שיש בו כדי לזהות אדם שאליו מתייחסים הדיווחים.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3659187"/>
          </a:xfrm>
        </p:spPr>
        <p:txBody>
          <a:bodyPr/>
          <a:lstStyle/>
          <a:p>
            <a:pPr algn="r">
              <a:defRPr/>
            </a:pPr>
            <a:r>
              <a:rPr lang="he-IL" sz="3200" dirty="0" smtClean="0">
                <a:solidFill>
                  <a:srgbClr val="FF0000"/>
                </a:solidFill>
              </a:rPr>
              <a:t>"</a:t>
            </a:r>
            <a:r>
              <a:rPr lang="he-IL" sz="3200" u="sng" dirty="0" smtClean="0">
                <a:solidFill>
                  <a:srgbClr val="FF0000"/>
                </a:solidFill>
              </a:rPr>
              <a:t>תאגיד" ע"פ סעיף 65 ד לפקודה-</a:t>
            </a:r>
            <a:br>
              <a:rPr lang="he-IL" sz="3200" u="sng" dirty="0" smtClean="0">
                <a:solidFill>
                  <a:srgbClr val="FF0000"/>
                </a:solidFill>
              </a:rPr>
            </a:br>
            <a:r>
              <a:rPr lang="he-IL" sz="3200" u="sng" dirty="0" smtClean="0"/>
              <a:t/>
            </a:r>
            <a:br>
              <a:rPr lang="he-IL" sz="3200" u="sng" dirty="0" smtClean="0"/>
            </a:br>
            <a:r>
              <a:rPr lang="he-IL" sz="3200" dirty="0" smtClean="0">
                <a:solidFill>
                  <a:srgbClr val="0070C0"/>
                </a:solidFill>
              </a:rPr>
              <a:t>מפעל המחויב להעסיק קצין בטיחות ומחזיק כלי רכב לשימוש עובדיו.</a:t>
            </a:r>
            <a:r>
              <a:rPr lang="he-IL" u="sng" dirty="0" smtClean="0"/>
              <a:t/>
            </a:r>
            <a:br>
              <a:rPr lang="he-IL" u="sng" dirty="0" smtClean="0"/>
            </a:br>
            <a:endParaRPr lang="he-IL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נהיגה במכונה ניידת אופנית</a:t>
            </a:r>
            <a:endParaRPr lang="he-IL" b="1" u="sng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החל מתאריך 22.06.12 אסור לנהוג במכונה ניידת אופנית אלא אם הנוהג קיבל היתר ברישיון מרשות הרישוי.</a:t>
            </a:r>
          </a:p>
          <a:p>
            <a:pPr>
              <a:buNone/>
            </a:pPr>
            <a:endParaRPr lang="he-IL" sz="3600" b="1" dirty="0" smtClean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36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בעל רישיון נהיגה למשא כבד שהוצא לפני תאריך 22.06.10 רשאי לנהוג במכונה הניידת.</a:t>
            </a:r>
            <a:endParaRPr lang="he-IL" sz="3600" b="1" dirty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title"/>
          </p:nvPr>
        </p:nvSpPr>
        <p:spPr>
          <a:xfrm>
            <a:off x="428624" y="1412776"/>
            <a:ext cx="8715376" cy="1152128"/>
          </a:xfrm>
          <a:extLst/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rgbClr val="FF0000"/>
                </a:solidFill>
                <a:latin typeface="Guttman Adii-Light" pitchFamily="2" charset="-79"/>
                <a:cs typeface="Guttman Adii-Light" pitchFamily="2" charset="-79"/>
              </a:rPr>
              <a:t>תהליך זרימה</a:t>
            </a:r>
          </a:p>
        </p:txBody>
      </p:sp>
      <p:sp>
        <p:nvSpPr>
          <p:cNvPr id="10243" name="מציין מיקום תוכן 2"/>
          <p:cNvSpPr>
            <a:spLocks noGrp="1"/>
          </p:cNvSpPr>
          <p:nvPr>
            <p:ph idx="1"/>
          </p:nvPr>
        </p:nvSpPr>
        <p:spPr>
          <a:xfrm>
            <a:off x="428625" y="1268760"/>
            <a:ext cx="8229600" cy="504314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e-IL" sz="1600" dirty="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1.</a:t>
            </a:r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2.</a:t>
            </a:r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3.</a:t>
            </a:r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</p:txBody>
      </p:sp>
      <p:sp>
        <p:nvSpPr>
          <p:cNvPr id="6" name="מלבן 5"/>
          <p:cNvSpPr/>
          <p:nvPr/>
        </p:nvSpPr>
        <p:spPr>
          <a:xfrm>
            <a:off x="642939" y="1484313"/>
            <a:ext cx="7529462" cy="1158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800" b="1" dirty="0">
                <a:solidFill>
                  <a:schemeClr val="tx2"/>
                </a:solidFill>
              </a:rPr>
              <a:t>תחילת לימוד נהיגה מעשי ומבחן עיוני לדרגה </a:t>
            </a:r>
            <a:r>
              <a:rPr lang="en-US" sz="2800" b="1" dirty="0">
                <a:solidFill>
                  <a:schemeClr val="tx2"/>
                </a:solidFill>
                <a:cs typeface="David" pitchFamily="2" charset="-79"/>
              </a:rPr>
              <a:t>B</a:t>
            </a:r>
            <a:r>
              <a:rPr lang="he-IL" sz="2800" b="1" dirty="0">
                <a:solidFill>
                  <a:schemeClr val="tx2"/>
                </a:solidFill>
              </a:rPr>
              <a:t> גיל 16 </a:t>
            </a:r>
            <a:r>
              <a:rPr lang="he-IL" sz="2800" b="1" dirty="0" smtClean="0">
                <a:solidFill>
                  <a:schemeClr val="tx2"/>
                </a:solidFill>
              </a:rPr>
              <a:t>שנים ו' – 6 חודשים</a:t>
            </a:r>
            <a:r>
              <a:rPr lang="he-IL" sz="2000" b="1" dirty="0" smtClean="0">
                <a:solidFill>
                  <a:schemeClr val="tx2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</p:txBody>
      </p:sp>
      <p:sp>
        <p:nvSpPr>
          <p:cNvPr id="7" name="חץ למטה 6"/>
          <p:cNvSpPr/>
          <p:nvPr/>
        </p:nvSpPr>
        <p:spPr>
          <a:xfrm>
            <a:off x="4429125" y="2643188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571500" y="4643438"/>
            <a:ext cx="7600900" cy="785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לאחר הצלחה במבחן הנהיגה יונפק במשרד הרישוי היתר נהיגה זמני לחצי שנה עם מלווה</a:t>
            </a:r>
          </a:p>
        </p:txBody>
      </p:sp>
      <p:sp>
        <p:nvSpPr>
          <p:cNvPr id="9" name="חץ למטה 8"/>
          <p:cNvSpPr/>
          <p:nvPr/>
        </p:nvSpPr>
        <p:spPr>
          <a:xfrm>
            <a:off x="4429125" y="3786188"/>
            <a:ext cx="214313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71500" y="3286125"/>
            <a:ext cx="7600900" cy="714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גיל מבחן נהיגה מעשי לדרגה </a:t>
            </a:r>
            <a:r>
              <a:rPr lang="en-US" sz="2800" b="1" dirty="0">
                <a:solidFill>
                  <a:schemeClr val="tx2"/>
                </a:solidFill>
                <a:cs typeface="David" pitchFamily="2" charset="-79"/>
              </a:rPr>
              <a:t>B</a:t>
            </a:r>
            <a:r>
              <a:rPr lang="he-IL" sz="2800" b="1" dirty="0">
                <a:solidFill>
                  <a:schemeClr val="tx2"/>
                </a:solidFill>
              </a:rPr>
              <a:t> 16 שנים ו'- 9 חודשים.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מציין מיקום תוכן 2"/>
          <p:cNvSpPr>
            <a:spLocks noGrp="1"/>
          </p:cNvSpPr>
          <p:nvPr>
            <p:ph idx="1"/>
          </p:nvPr>
        </p:nvSpPr>
        <p:spPr>
          <a:xfrm>
            <a:off x="357188" y="0"/>
            <a:ext cx="8229600" cy="6858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  <a:p>
            <a:pPr eaLnBrk="1" hangingPunct="1">
              <a:buFont typeface="Arial" pitchFamily="34" charset="0"/>
              <a:buNone/>
            </a:pPr>
            <a:endParaRPr lang="he-IL" sz="16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4.</a:t>
            </a:r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</p:txBody>
      </p:sp>
      <p:sp>
        <p:nvSpPr>
          <p:cNvPr id="7" name="מלבן 6"/>
          <p:cNvSpPr/>
          <p:nvPr/>
        </p:nvSpPr>
        <p:spPr>
          <a:xfrm>
            <a:off x="642938" y="332657"/>
            <a:ext cx="7457454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להיתר יצורף ''מדריך למלווה ולנהג החדש'' בשפה העברית,האנגלית או הערבית אשר יודפס על גוף ההיתר ויכלול את הפרטים הבאים:</a:t>
            </a:r>
          </a:p>
        </p:txBody>
      </p:sp>
      <p:sp>
        <p:nvSpPr>
          <p:cNvPr id="8" name="מלבן 7"/>
          <p:cNvSpPr/>
          <p:nvPr/>
        </p:nvSpPr>
        <p:spPr>
          <a:xfrm>
            <a:off x="571500" y="2420888"/>
            <a:ext cx="7643813" cy="4437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א) מי רשאי להיות מלווה</a:t>
            </a:r>
            <a:r>
              <a:rPr lang="he-IL" sz="2800" b="1" dirty="0" smtClean="0">
                <a:solidFill>
                  <a:schemeClr val="tx2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ב</a:t>
            </a:r>
            <a:r>
              <a:rPr lang="he-IL" sz="2800" b="1" dirty="0">
                <a:solidFill>
                  <a:schemeClr val="tx2"/>
                </a:solidFill>
              </a:rPr>
              <a:t>) מי חייב במלווה, משך תקופת הליווי,חלוקה לפי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שעות ולפי סוגי דרכים.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ג</a:t>
            </a:r>
            <a:r>
              <a:rPr lang="he-IL" sz="2800" b="1" dirty="0">
                <a:solidFill>
                  <a:schemeClr val="tx2"/>
                </a:solidFill>
              </a:rPr>
              <a:t>) תצהיר על סיום הליווי.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ד</a:t>
            </a:r>
            <a:r>
              <a:rPr lang="he-IL" sz="2800" b="1" dirty="0">
                <a:solidFill>
                  <a:schemeClr val="tx2"/>
                </a:solidFill>
              </a:rPr>
              <a:t>) הדרך לקבל היתר נהיגה נוסף למי שלא סיים את </a:t>
            </a:r>
            <a:r>
              <a:rPr lang="he-IL" sz="2800" b="1" dirty="0" smtClean="0">
                <a:solidFill>
                  <a:schemeClr val="tx2"/>
                </a:solidFill>
              </a:rPr>
              <a:t>חובת הליווי.</a:t>
            </a: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/>
              <a:t>   </a:t>
            </a:r>
            <a:endParaRPr lang="he-IL" sz="2800" b="1" dirty="0"/>
          </a:p>
        </p:txBody>
      </p:sp>
      <p:sp>
        <p:nvSpPr>
          <p:cNvPr id="9" name="חץ למטה 8"/>
          <p:cNvSpPr/>
          <p:nvPr/>
        </p:nvSpPr>
        <p:spPr>
          <a:xfrm>
            <a:off x="4211960" y="1844824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857250" y="188640"/>
            <a:ext cx="7643813" cy="5832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ה)  </a:t>
            </a:r>
            <a:r>
              <a:rPr lang="he-IL" sz="2800" b="1" dirty="0">
                <a:solidFill>
                  <a:schemeClr val="tx2"/>
                </a:solidFill>
              </a:rPr>
              <a:t>תנאים לחידוש רישיון לנהג חדש שעבר עבירה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 מהתוספת השלישית.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ו)  </a:t>
            </a:r>
            <a:r>
              <a:rPr lang="he-IL" sz="2800" b="1" dirty="0">
                <a:solidFill>
                  <a:schemeClr val="tx2"/>
                </a:solidFill>
              </a:rPr>
              <a:t>מידע על אפס אחוז אלכוהול לנהג החדש ולנהג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 המקצועי</a:t>
            </a:r>
            <a:r>
              <a:rPr lang="he-IL" sz="2800" b="1" dirty="0" smtClean="0">
                <a:solidFill>
                  <a:schemeClr val="tx2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</a:t>
            </a: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ז) </a:t>
            </a:r>
            <a:r>
              <a:rPr lang="he-IL" sz="2800" b="1" dirty="0">
                <a:solidFill>
                  <a:schemeClr val="tx2"/>
                </a:solidFill>
              </a:rPr>
              <a:t>המגבלות החלות על נהג חדש לעניין הסעת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נוסעים</a:t>
            </a:r>
            <a:r>
              <a:rPr lang="he-IL" sz="2800" b="1" dirty="0">
                <a:solidFill>
                  <a:schemeClr val="tx2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ח) כתובת לפרטים נוספים באתר משרד התחבורה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</a:t>
            </a:r>
            <a:r>
              <a:rPr lang="en-US" sz="2800" b="1" dirty="0" smtClean="0">
                <a:solidFill>
                  <a:schemeClr val="tx2"/>
                </a:solidFill>
              </a:rPr>
              <a:t>WWW.MOT.GOV.IL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/>
          </a:p>
        </p:txBody>
      </p:sp>
      <p:sp>
        <p:nvSpPr>
          <p:cNvPr id="6" name="חץ למטה 5"/>
          <p:cNvSpPr/>
          <p:nvPr/>
        </p:nvSpPr>
        <p:spPr>
          <a:xfrm>
            <a:off x="4499992" y="6072187"/>
            <a:ext cx="357188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תוכן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4929187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endParaRPr lang="he-IL" sz="160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5.</a:t>
            </a:r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6.</a:t>
            </a:r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7.</a:t>
            </a:r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</p:txBody>
      </p:sp>
      <p:sp>
        <p:nvSpPr>
          <p:cNvPr id="8" name="מלבן 7"/>
          <p:cNvSpPr/>
          <p:nvPr/>
        </p:nvSpPr>
        <p:spPr>
          <a:xfrm>
            <a:off x="642938" y="714375"/>
            <a:ext cx="7529462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ההיתר הזמני יהיה בצבע אדום בהיר על רקע לבן ויכלול תאריך התחלה וסיום ליווי יום ולילה ותאריך התחלה  וסיום וליווי בשעות הלילה של בעל ההיתר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9" name="חץ למטה 8"/>
          <p:cNvSpPr/>
          <p:nvPr/>
        </p:nvSpPr>
        <p:spPr>
          <a:xfrm flipH="1">
            <a:off x="4357688" y="1857375"/>
            <a:ext cx="285750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14375" y="2643188"/>
            <a:ext cx="7530033" cy="1214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טופס התצהיר המעיד על סיום הליווי יודפס בחלקו האחורי של ההיתר וזאת כדי למנוע סרבול וטפסים מיותרים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714375" y="4429125"/>
            <a:ext cx="7530033" cy="1214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לאחר סיום הליווי והצגת תצהיר חתום למשרד הרישוי יונפק לנהג החדש רישיון קבוע לשנה וחצי עד לסיום תקופת היותו נהג חדש</a:t>
            </a:r>
            <a:r>
              <a:rPr lang="he-IL" sz="2800" b="1" dirty="0"/>
              <a:t>.</a:t>
            </a:r>
            <a:endParaRPr lang="he-IL" sz="2000" b="1" dirty="0"/>
          </a:p>
        </p:txBody>
      </p:sp>
      <p:sp>
        <p:nvSpPr>
          <p:cNvPr id="12" name="חץ למטה 11"/>
          <p:cNvSpPr/>
          <p:nvPr/>
        </p:nvSpPr>
        <p:spPr>
          <a:xfrm>
            <a:off x="4357688" y="3857625"/>
            <a:ext cx="2857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smtClean="0"/>
          </a:p>
        </p:txBody>
      </p:sp>
      <p:sp>
        <p:nvSpPr>
          <p:cNvPr id="1028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graphicFrame>
        <p:nvGraphicFramePr>
          <p:cNvPr id="1026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6333629"/>
              </p:ext>
            </p:extLst>
          </p:nvPr>
        </p:nvGraphicFramePr>
        <p:xfrm>
          <a:off x="3779912" y="3140968"/>
          <a:ext cx="1624013" cy="685800"/>
        </p:xfrm>
        <a:graphic>
          <a:graphicData uri="http://schemas.openxmlformats.org/presentationml/2006/ole">
            <p:oleObj spid="_x0000_s29707" name="אובייקט מעטפת של כורך האובייקטים" showAsIcon="1" r:id="rId3" imgW="1624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פנה השמש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מפנה השמ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מפנה השמ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473</TotalTime>
  <Words>2333</Words>
  <Application>Microsoft Office PowerPoint</Application>
  <PresentationFormat>‫הצגה על המסך (4:3)</PresentationFormat>
  <Paragraphs>314</Paragraphs>
  <Slides>48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3</vt:i4>
      </vt:variant>
      <vt:variant>
        <vt:lpstr>כותרות שקופיות</vt:lpstr>
      </vt:variant>
      <vt:variant>
        <vt:i4>48</vt:i4>
      </vt:variant>
    </vt:vector>
  </HeadingPairs>
  <TitlesOfParts>
    <vt:vector size="52" baseType="lpstr">
      <vt:lpstr>מפנה השמש</vt:lpstr>
      <vt:lpstr>אובייקט מעטפת של כורך האובייקטים</vt:lpstr>
      <vt:lpstr>Document</vt:lpstr>
      <vt:lpstr>Bitmap Image</vt:lpstr>
      <vt:lpstr>השתלמות קציני בטיחות בתעבורה –מורי נהיגה ינואר /2013</vt:lpstr>
      <vt:lpstr>רישיון נהיגה     מדורג</vt:lpstr>
      <vt:lpstr>מבא ורקע כללי</vt:lpstr>
      <vt:lpstr>שלבי מתן רישיון נהיגה לנהג החדש</vt:lpstr>
      <vt:lpstr>תהליך זרימה</vt:lpstr>
      <vt:lpstr>שקופית 6</vt:lpstr>
      <vt:lpstr>שקופית 7</vt:lpstr>
      <vt:lpstr>שקופית 8</vt:lpstr>
      <vt:lpstr>שקופית 9</vt:lpstr>
      <vt:lpstr>הצהרה על סיום הליווי</vt:lpstr>
      <vt:lpstr>שקופית 11</vt:lpstr>
      <vt:lpstr>שקופית 12</vt:lpstr>
      <vt:lpstr>שקופית 13</vt:lpstr>
      <vt:lpstr>יישום שיטת הניקוד המתוקנת החל מינואר  2012</vt:lpstr>
      <vt:lpstr>אמצעי תיקון</vt:lpstr>
      <vt:lpstr>שקופית 16</vt:lpstr>
      <vt:lpstr>שקופית 17</vt:lpstr>
      <vt:lpstr>פסילת רישיון נהיגה לחמש שנים</vt:lpstr>
      <vt:lpstr>שקופית 19</vt:lpstr>
      <vt:lpstr>קיצור תקופת הפסילה</vt:lpstr>
      <vt:lpstr>חניית רכב של נכה בניגוד לחוק</vt:lpstr>
      <vt:lpstr>בשלב זה החניה מותרת לכול בעל תו נכה</vt:lpstr>
      <vt:lpstr>שקופית 23</vt:lpstr>
      <vt:lpstr>שקופית 24</vt:lpstr>
      <vt:lpstr>העונש המינימלי על נהיגה תחת השפעת אלכוהול</vt:lpstr>
      <vt:lpstr>שקופית 26</vt:lpstr>
      <vt:lpstr>אפס אלכוהול לנהג מקצועי ונהג צעיר  </vt:lpstr>
      <vt:lpstr>ממונה על רכב לעניו שכרות</vt:lpstr>
      <vt:lpstr>פטור מקורס רענון</vt:lpstr>
      <vt:lpstr>החמרת העונש לגבי הפקרה אחרי פגיעה</vt:lpstr>
      <vt:lpstr>החלת תקנות התעבורה לעניין רכבת מקומית</vt:lpstr>
      <vt:lpstr>שקופית 32</vt:lpstr>
      <vt:lpstr>עקיפת רכב עוקף</vt:lpstr>
      <vt:lpstr>חבישת קסדת מגן לרוכב אופניים</vt:lpstr>
      <vt:lpstr>מערכת לדיווח ומעקב (נוהל 6) תכנס לתוקף החל מ-  12. 9. 19. סעיף 65 (ד) לפקודה</vt:lpstr>
      <vt:lpstr>שקופית 36</vt:lpstr>
      <vt:lpstr>פטורים מחוק זה</vt:lpstr>
      <vt:lpstr>שקופית 38</vt:lpstr>
      <vt:lpstr>שקופית 39</vt:lpstr>
      <vt:lpstr>שקופית 40</vt:lpstr>
      <vt:lpstr>תקנות ביצוע לחוק  ''מערכת לדיווח ומעקב''</vt:lpstr>
      <vt:lpstr>שקופית 42</vt:lpstr>
      <vt:lpstr>שקופית 43</vt:lpstr>
      <vt:lpstr>שקופית 44</vt:lpstr>
      <vt:lpstr>שקופית 45</vt:lpstr>
      <vt:lpstr>שקופית 46</vt:lpstr>
      <vt:lpstr>"תאגיד" ע"פ סעיף 65 ד לפקודה-  מפעל המחויב להעסיק קצין בטיחות ומחזיק כלי רכב לשימוש עובדיו. </vt:lpstr>
      <vt:lpstr>נהיגה במכונה ניידת אופנית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השתלמות מורים 2013</dc:title>
  <dc:creator>MiriamAfingar</dc:creator>
  <cp:lastModifiedBy>user</cp:lastModifiedBy>
  <cp:revision>41</cp:revision>
  <dcterms:created xsi:type="dcterms:W3CDTF">2012-12-21T07:45:25Z</dcterms:created>
  <dcterms:modified xsi:type="dcterms:W3CDTF">2013-01-24T20:38:16Z</dcterms:modified>
</cp:coreProperties>
</file>