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7"/>
  </p:notesMasterIdLst>
  <p:sldIdLst>
    <p:sldId id="267" r:id="rId2"/>
    <p:sldId id="257" r:id="rId3"/>
    <p:sldId id="258" r:id="rId4"/>
    <p:sldId id="260" r:id="rId5"/>
    <p:sldId id="273" r:id="rId6"/>
    <p:sldId id="275" r:id="rId7"/>
    <p:sldId id="276" r:id="rId8"/>
    <p:sldId id="277" r:id="rId9"/>
    <p:sldId id="278" r:id="rId10"/>
    <p:sldId id="261" r:id="rId11"/>
    <p:sldId id="262" r:id="rId12"/>
    <p:sldId id="263" r:id="rId13"/>
    <p:sldId id="264" r:id="rId14"/>
    <p:sldId id="265" r:id="rId15"/>
    <p:sldId id="266" r:id="rId16"/>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5" d="100"/>
          <a:sy n="75" d="100"/>
        </p:scale>
        <p:origin x="-4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D802BD00-D425-47A9-B11E-20D571382AA0}" type="datetimeFigureOut">
              <a:rPr lang="he-IL"/>
              <a:pPr>
                <a:defRPr/>
              </a:pPr>
              <a:t>ה'/תמוז/תשע"ב</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CBAC9F42-F9F4-499B-BE64-01BC8AED379B}" type="slidenum">
              <a:rPr lang="he-IL"/>
              <a:pPr>
                <a:defRPr/>
              </a:pPr>
              <a:t>‹#›</a:t>
            </a:fld>
            <a:endParaRPr lang="he-IL"/>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מציין מיקום של תמונת שקופית 1"/>
          <p:cNvSpPr>
            <a:spLocks noGrp="1" noRot="1" noChangeAspect="1"/>
          </p:cNvSpPr>
          <p:nvPr>
            <p:ph type="sldImg"/>
          </p:nvPr>
        </p:nvSpPr>
        <p:spPr bwMode="auto">
          <a:noFill/>
          <a:ln>
            <a:solidFill>
              <a:srgbClr val="000000"/>
            </a:solidFill>
            <a:miter lim="800000"/>
            <a:headEnd/>
            <a:tailEnd/>
          </a:ln>
        </p:spPr>
      </p:sp>
      <p:sp>
        <p:nvSpPr>
          <p:cNvPr id="34818" name="מציין מיקום של הערו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
        <p:nvSpPr>
          <p:cNvPr id="34819" name="מציין מיקום של מספר שקופית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83C062-E058-4037-A3B3-22C0D6F05274}" type="slidenum">
              <a:rPr lang="he-IL"/>
              <a:pPr fontAlgn="base">
                <a:spcBef>
                  <a:spcPct val="0"/>
                </a:spcBef>
                <a:spcAft>
                  <a:spcPct val="0"/>
                </a:spcAft>
              </a:pPr>
              <a:t>14</a:t>
            </a:fld>
            <a:endParaRPr lang="he-I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4" name="משולש ישר-זווית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קבוצה 1"/>
          <p:cNvGrpSpPr>
            <a:grpSpLocks/>
          </p:cNvGrpSpPr>
          <p:nvPr/>
        </p:nvGrpSpPr>
        <p:grpSpPr bwMode="auto">
          <a:xfrm>
            <a:off x="-3175" y="4953000"/>
            <a:ext cx="9147175" cy="1911350"/>
            <a:chOff x="-3765" y="4832896"/>
            <a:chExt cx="9147765" cy="2032192"/>
          </a:xfrm>
        </p:grpSpPr>
        <p:sp>
          <p:nvSpPr>
            <p:cNvPr id="6" name="צורה חופשית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צורה חופשית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כותרת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he-IL" smtClean="0"/>
              <a:t>לחץ כדי לערוך סגנון כותרת של תבנית בסיס</a:t>
            </a:r>
            <a:endParaRPr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
        <p:nvSpPr>
          <p:cNvPr id="11" name="מציין מיקום של תאריך 29"/>
          <p:cNvSpPr>
            <a:spLocks noGrp="1"/>
          </p:cNvSpPr>
          <p:nvPr>
            <p:ph type="dt" sz="half" idx="10"/>
          </p:nvPr>
        </p:nvSpPr>
        <p:spPr/>
        <p:txBody>
          <a:bodyPr/>
          <a:lstStyle>
            <a:lvl1pPr>
              <a:defRPr smtClean="0">
                <a:solidFill>
                  <a:srgbClr val="FFFFFF"/>
                </a:solidFill>
              </a:defRPr>
            </a:lvl1pPr>
            <a:extLst/>
          </a:lstStyle>
          <a:p>
            <a:pPr>
              <a:defRPr/>
            </a:pPr>
            <a:fld id="{DA5078FD-1993-487B-A6C5-96F5BC856D8A}" type="datetimeFigureOut">
              <a:rPr lang="he-IL"/>
              <a:pPr>
                <a:defRPr/>
              </a:pPr>
              <a:t>ה'/תמוז/תשע"ב</a:t>
            </a:fld>
            <a:endParaRPr lang="he-IL"/>
          </a:p>
        </p:txBody>
      </p:sp>
      <p:sp>
        <p:nvSpPr>
          <p:cNvPr id="12"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pPr>
              <a:defRPr/>
            </a:pPr>
            <a:endParaRPr lang="he-IL"/>
          </a:p>
        </p:txBody>
      </p:sp>
      <p:sp>
        <p:nvSpPr>
          <p:cNvPr id="13" name="מציין מיקום של מספר שקופית 26"/>
          <p:cNvSpPr>
            <a:spLocks noGrp="1"/>
          </p:cNvSpPr>
          <p:nvPr>
            <p:ph type="sldNum" sz="quarter" idx="12"/>
          </p:nvPr>
        </p:nvSpPr>
        <p:spPr/>
        <p:txBody>
          <a:bodyPr/>
          <a:lstStyle>
            <a:lvl1pPr>
              <a:defRPr smtClean="0">
                <a:solidFill>
                  <a:srgbClr val="FFFFFF"/>
                </a:solidFill>
              </a:defRPr>
            </a:lvl1pPr>
            <a:extLst/>
          </a:lstStyle>
          <a:p>
            <a:pPr>
              <a:defRPr/>
            </a:pPr>
            <a:fld id="{EFF10C9D-7E43-4A60-BDE9-5EED5303895D}"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148EB6D3-52EA-4287-B6EC-B6FF3F233B18}" type="datetimeFigureOut">
              <a:rPr lang="he-IL"/>
              <a:pPr>
                <a:defRPr/>
              </a:pPr>
              <a:t>ה'/תמוז/תשע"ב</a:t>
            </a:fld>
            <a:endParaRPr lang="he-IL"/>
          </a:p>
        </p:txBody>
      </p:sp>
      <p:sp>
        <p:nvSpPr>
          <p:cNvPr id="5" name="מציין מיקום של כותרת תחתונה 21"/>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17"/>
          <p:cNvSpPr>
            <a:spLocks noGrp="1"/>
          </p:cNvSpPr>
          <p:nvPr>
            <p:ph type="sldNum" sz="quarter" idx="12"/>
          </p:nvPr>
        </p:nvSpPr>
        <p:spPr/>
        <p:txBody>
          <a:bodyPr/>
          <a:lstStyle>
            <a:lvl1pPr>
              <a:defRPr/>
            </a:lvl1pPr>
          </a:lstStyle>
          <a:p>
            <a:pPr>
              <a:defRPr/>
            </a:pPr>
            <a:fld id="{056F84E7-6BAF-458E-A891-2755044CE985}"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713C8D03-5C1C-4230-B99E-50BBAD106532}" type="datetimeFigureOut">
              <a:rPr lang="he-IL"/>
              <a:pPr>
                <a:defRPr/>
              </a:pPr>
              <a:t>ה'/תמוז/תשע"ב</a:t>
            </a:fld>
            <a:endParaRPr lang="he-IL"/>
          </a:p>
        </p:txBody>
      </p:sp>
      <p:sp>
        <p:nvSpPr>
          <p:cNvPr id="5" name="מציין מיקום של כותרת תחתונה 21"/>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17"/>
          <p:cNvSpPr>
            <a:spLocks noGrp="1"/>
          </p:cNvSpPr>
          <p:nvPr>
            <p:ph type="sldNum" sz="quarter" idx="12"/>
          </p:nvPr>
        </p:nvSpPr>
        <p:spPr/>
        <p:txBody>
          <a:bodyPr/>
          <a:lstStyle>
            <a:lvl1pPr>
              <a:defRPr/>
            </a:lvl1pPr>
          </a:lstStyle>
          <a:p>
            <a:pPr>
              <a:defRPr/>
            </a:pPr>
            <a:fld id="{0EB7CB35-D08B-4287-A061-8D41ED957145}"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כותרת 6"/>
          <p:cNvSpPr>
            <a:spLocks noGrp="1"/>
          </p:cNvSpPr>
          <p:nvPr>
            <p:ph type="title"/>
          </p:nvPr>
        </p:nvSpPr>
        <p:spPr/>
        <p:txBody>
          <a:bodyPr rtlCol="0"/>
          <a:lstStyle>
            <a:extLst/>
          </a:lstStyle>
          <a:p>
            <a:r>
              <a:rPr lang="he-IL" smtClean="0"/>
              <a:t>לחץ כדי לערוך סגנון כותרת של תבנית בסיס</a:t>
            </a:r>
            <a:endParaRPr lang="en-US"/>
          </a:p>
        </p:txBody>
      </p:sp>
      <p:sp>
        <p:nvSpPr>
          <p:cNvPr id="4" name="מציין מיקום של תאריך 9"/>
          <p:cNvSpPr>
            <a:spLocks noGrp="1"/>
          </p:cNvSpPr>
          <p:nvPr>
            <p:ph type="dt" sz="half" idx="10"/>
          </p:nvPr>
        </p:nvSpPr>
        <p:spPr/>
        <p:txBody>
          <a:bodyPr/>
          <a:lstStyle>
            <a:lvl1pPr>
              <a:defRPr/>
            </a:lvl1pPr>
          </a:lstStyle>
          <a:p>
            <a:pPr>
              <a:defRPr/>
            </a:pPr>
            <a:fld id="{DAC0CC9B-E962-47A6-8082-B0E5A26EC76F}" type="datetimeFigureOut">
              <a:rPr lang="he-IL"/>
              <a:pPr>
                <a:defRPr/>
              </a:pPr>
              <a:t>ה'/תמוז/תשע"ב</a:t>
            </a:fld>
            <a:endParaRPr lang="he-IL"/>
          </a:p>
        </p:txBody>
      </p:sp>
      <p:sp>
        <p:nvSpPr>
          <p:cNvPr id="5" name="מציין מיקום של כותרת תחתונה 21"/>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17"/>
          <p:cNvSpPr>
            <a:spLocks noGrp="1"/>
          </p:cNvSpPr>
          <p:nvPr>
            <p:ph type="sldNum" sz="quarter" idx="12"/>
          </p:nvPr>
        </p:nvSpPr>
        <p:spPr/>
        <p:txBody>
          <a:bodyPr/>
          <a:lstStyle>
            <a:lvl1pPr>
              <a:defRPr/>
            </a:lvl1pPr>
          </a:lstStyle>
          <a:p>
            <a:pPr>
              <a:defRPr/>
            </a:pPr>
            <a:fld id="{DDC06146-0D05-4AA6-BF23-068A39960BB0}"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4" name="סוגר זוויתי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סוגר זוויתי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כותרת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
        <p:nvSpPr>
          <p:cNvPr id="6" name="מציין מיקום של תאריך 3"/>
          <p:cNvSpPr>
            <a:spLocks noGrp="1"/>
          </p:cNvSpPr>
          <p:nvPr>
            <p:ph type="dt" sz="half" idx="10"/>
          </p:nvPr>
        </p:nvSpPr>
        <p:spPr/>
        <p:txBody>
          <a:bodyPr/>
          <a:lstStyle>
            <a:lvl1pPr>
              <a:defRPr/>
            </a:lvl1pPr>
            <a:extLst/>
          </a:lstStyle>
          <a:p>
            <a:pPr>
              <a:defRPr/>
            </a:pPr>
            <a:fld id="{09CC7BD2-2579-4B31-A1F6-A2C5585F6CC3}" type="datetimeFigureOut">
              <a:rPr lang="he-IL"/>
              <a:pPr>
                <a:defRPr/>
              </a:pPr>
              <a:t>ה'/תמוז/תשע"ב</a:t>
            </a:fld>
            <a:endParaRPr lang="he-IL"/>
          </a:p>
        </p:txBody>
      </p:sp>
      <p:sp>
        <p:nvSpPr>
          <p:cNvPr id="7" name="מציין מיקום של כותרת תחתונה 4"/>
          <p:cNvSpPr>
            <a:spLocks noGrp="1"/>
          </p:cNvSpPr>
          <p:nvPr>
            <p:ph type="ftr" sz="quarter" idx="11"/>
          </p:nvPr>
        </p:nvSpPr>
        <p:spPr/>
        <p:txBody>
          <a:bodyPr/>
          <a:lstStyle>
            <a:lvl1pPr>
              <a:defRPr/>
            </a:lvl1pPr>
            <a:extLst/>
          </a:lstStyle>
          <a:p>
            <a:pPr>
              <a:defRPr/>
            </a:pPr>
            <a:endParaRPr lang="he-IL"/>
          </a:p>
        </p:txBody>
      </p:sp>
      <p:sp>
        <p:nvSpPr>
          <p:cNvPr id="8" name="מציין מיקום של מספר שקופית 5"/>
          <p:cNvSpPr>
            <a:spLocks noGrp="1"/>
          </p:cNvSpPr>
          <p:nvPr>
            <p:ph type="sldNum" sz="quarter" idx="12"/>
          </p:nvPr>
        </p:nvSpPr>
        <p:spPr/>
        <p:txBody>
          <a:bodyPr/>
          <a:lstStyle>
            <a:lvl1pPr>
              <a:defRPr/>
            </a:lvl1pPr>
            <a:extLst/>
          </a:lstStyle>
          <a:p>
            <a:pPr>
              <a:defRPr/>
            </a:pPr>
            <a:fld id="{2EDB9394-CB84-49F2-A0F0-CB500258A589}" type="slidenum">
              <a:rPr lang="he-IL"/>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8" name="כותרת 7"/>
          <p:cNvSpPr>
            <a:spLocks noGrp="1"/>
          </p:cNvSpPr>
          <p:nvPr>
            <p:ph type="title"/>
          </p:nvPr>
        </p:nvSpPr>
        <p:spPr/>
        <p:txBody>
          <a:bodyPr rtlCol="0"/>
          <a:lstStyle>
            <a:extLst/>
          </a:lstStyle>
          <a:p>
            <a:r>
              <a:rPr lang="he-IL" smtClean="0"/>
              <a:t>לחץ כדי לערוך סגנון כותרת של תבנית בסיס</a:t>
            </a:r>
            <a:endParaRPr lang="en-US"/>
          </a:p>
        </p:txBody>
      </p:sp>
      <p:sp>
        <p:nvSpPr>
          <p:cNvPr id="5" name="מציין מיקום של תאריך 4"/>
          <p:cNvSpPr>
            <a:spLocks noGrp="1"/>
          </p:cNvSpPr>
          <p:nvPr>
            <p:ph type="dt" sz="half" idx="10"/>
          </p:nvPr>
        </p:nvSpPr>
        <p:spPr/>
        <p:txBody>
          <a:bodyPr/>
          <a:lstStyle>
            <a:lvl1pPr>
              <a:defRPr/>
            </a:lvl1pPr>
            <a:extLst/>
          </a:lstStyle>
          <a:p>
            <a:pPr>
              <a:defRPr/>
            </a:pPr>
            <a:fld id="{7D8F2276-A73A-4F8F-80E7-6A2BF9B9294B}" type="datetimeFigureOut">
              <a:rPr lang="he-IL"/>
              <a:pPr>
                <a:defRPr/>
              </a:pPr>
              <a:t>ה'/תמוז/תשע"ב</a:t>
            </a:fld>
            <a:endParaRPr lang="he-IL"/>
          </a:p>
        </p:txBody>
      </p:sp>
      <p:sp>
        <p:nvSpPr>
          <p:cNvPr id="6" name="מציין מיקום של כותרת תחתונה 5"/>
          <p:cNvSpPr>
            <a:spLocks noGrp="1"/>
          </p:cNvSpPr>
          <p:nvPr>
            <p:ph type="ftr" sz="quarter" idx="11"/>
          </p:nvPr>
        </p:nvSpPr>
        <p:spPr/>
        <p:txBody>
          <a:bodyPr/>
          <a:lstStyle>
            <a:lvl1pPr>
              <a:defRPr/>
            </a:lvl1pPr>
            <a:extLst/>
          </a:lstStyle>
          <a:p>
            <a:pPr>
              <a:defRPr/>
            </a:pPr>
            <a:endParaRPr lang="he-IL"/>
          </a:p>
        </p:txBody>
      </p:sp>
      <p:sp>
        <p:nvSpPr>
          <p:cNvPr id="7" name="מציין מיקום של מספר שקופית 6"/>
          <p:cNvSpPr>
            <a:spLocks noGrp="1"/>
          </p:cNvSpPr>
          <p:nvPr>
            <p:ph type="sldNum" sz="quarter" idx="12"/>
          </p:nvPr>
        </p:nvSpPr>
        <p:spPr/>
        <p:txBody>
          <a:bodyPr/>
          <a:lstStyle>
            <a:lvl1pPr>
              <a:defRPr/>
            </a:lvl1pPr>
            <a:extLst/>
          </a:lstStyle>
          <a:p>
            <a:pPr>
              <a:defRPr/>
            </a:pPr>
            <a:fld id="{02C84B59-0CF1-4116-85F0-1DFD74F18047}" type="slidenum">
              <a:rPr lang="he-IL"/>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lstStyle>
            <a:lvl1pPr>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lvl1pPr>
              <a:defRPr/>
            </a:lvl1pPr>
            <a:extLst/>
          </a:lstStyle>
          <a:p>
            <a:pPr>
              <a:defRPr/>
            </a:pPr>
            <a:fld id="{7E6ACB28-0646-418E-BDF8-6C9EEDF0DC36}" type="datetimeFigureOut">
              <a:rPr lang="he-IL"/>
              <a:pPr>
                <a:defRPr/>
              </a:pPr>
              <a:t>ה'/תמוז/תשע"ב</a:t>
            </a:fld>
            <a:endParaRPr lang="he-IL"/>
          </a:p>
        </p:txBody>
      </p:sp>
      <p:sp>
        <p:nvSpPr>
          <p:cNvPr id="8" name="מציין מיקום של כותרת תחתונה 7"/>
          <p:cNvSpPr>
            <a:spLocks noGrp="1"/>
          </p:cNvSpPr>
          <p:nvPr>
            <p:ph type="ftr" sz="quarter" idx="11"/>
          </p:nvPr>
        </p:nvSpPr>
        <p:spPr/>
        <p:txBody>
          <a:bodyPr/>
          <a:lstStyle>
            <a:lvl1pPr>
              <a:defRPr/>
            </a:lvl1pPr>
            <a:extLst/>
          </a:lstStyle>
          <a:p>
            <a:pPr>
              <a:defRPr/>
            </a:pPr>
            <a:endParaRPr lang="he-IL"/>
          </a:p>
        </p:txBody>
      </p:sp>
      <p:sp>
        <p:nvSpPr>
          <p:cNvPr id="9" name="מציין מיקום של מספר שקופית 8"/>
          <p:cNvSpPr>
            <a:spLocks noGrp="1"/>
          </p:cNvSpPr>
          <p:nvPr>
            <p:ph type="sldNum" sz="quarter" idx="12"/>
          </p:nvPr>
        </p:nvSpPr>
        <p:spPr/>
        <p:txBody>
          <a:bodyPr/>
          <a:lstStyle>
            <a:lvl1pPr>
              <a:defRPr/>
            </a:lvl1pPr>
            <a:extLst/>
          </a:lstStyle>
          <a:p>
            <a:pPr>
              <a:defRPr/>
            </a:pPr>
            <a:fld id="{1823E0C8-4C55-40C5-A83D-2B4DAA73636A}"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6" name="כותרת 5"/>
          <p:cNvSpPr>
            <a:spLocks noGrp="1"/>
          </p:cNvSpPr>
          <p:nvPr>
            <p:ph type="title"/>
          </p:nvPr>
        </p:nvSpPr>
        <p:spPr/>
        <p:txBody>
          <a:bodyPr rtlCol="0"/>
          <a:lstStyle>
            <a:extLst/>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lvl1pPr>
              <a:defRPr/>
            </a:lvl1pPr>
            <a:extLst/>
          </a:lstStyle>
          <a:p>
            <a:pPr>
              <a:defRPr/>
            </a:pPr>
            <a:fld id="{FB1F9B18-6F4F-43F2-A8F4-1B8CA042FCD1}" type="datetimeFigureOut">
              <a:rPr lang="he-IL"/>
              <a:pPr>
                <a:defRPr/>
              </a:pPr>
              <a:t>ה'/תמוז/תשע"ב</a:t>
            </a:fld>
            <a:endParaRPr lang="he-IL"/>
          </a:p>
        </p:txBody>
      </p:sp>
      <p:sp>
        <p:nvSpPr>
          <p:cNvPr id="4" name="מציין מיקום של כותרת תחתונה 3"/>
          <p:cNvSpPr>
            <a:spLocks noGrp="1"/>
          </p:cNvSpPr>
          <p:nvPr>
            <p:ph type="ftr" sz="quarter" idx="11"/>
          </p:nvPr>
        </p:nvSpPr>
        <p:spPr/>
        <p:txBody>
          <a:bodyPr/>
          <a:lstStyle>
            <a:lvl1pPr>
              <a:defRPr/>
            </a:lvl1pPr>
            <a:extLst/>
          </a:lstStyle>
          <a:p>
            <a:pPr>
              <a:defRPr/>
            </a:pPr>
            <a:endParaRPr lang="he-IL"/>
          </a:p>
        </p:txBody>
      </p:sp>
      <p:sp>
        <p:nvSpPr>
          <p:cNvPr id="5" name="מציין מיקום של מספר שקופית 4"/>
          <p:cNvSpPr>
            <a:spLocks noGrp="1"/>
          </p:cNvSpPr>
          <p:nvPr>
            <p:ph type="sldNum" sz="quarter" idx="12"/>
          </p:nvPr>
        </p:nvSpPr>
        <p:spPr/>
        <p:txBody>
          <a:bodyPr/>
          <a:lstStyle>
            <a:lvl1pPr>
              <a:defRPr/>
            </a:lvl1pPr>
            <a:extLst/>
          </a:lstStyle>
          <a:p>
            <a:pPr>
              <a:defRPr/>
            </a:pPr>
            <a:fld id="{175F7A78-C6DA-46C5-AB43-763C9F8ADD42}" type="slidenum">
              <a:rPr lang="he-IL"/>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9"/>
          <p:cNvSpPr>
            <a:spLocks noGrp="1"/>
          </p:cNvSpPr>
          <p:nvPr>
            <p:ph type="dt" sz="half" idx="10"/>
          </p:nvPr>
        </p:nvSpPr>
        <p:spPr/>
        <p:txBody>
          <a:bodyPr/>
          <a:lstStyle>
            <a:lvl1pPr>
              <a:defRPr/>
            </a:lvl1pPr>
          </a:lstStyle>
          <a:p>
            <a:pPr>
              <a:defRPr/>
            </a:pPr>
            <a:fld id="{8B58F4A0-AD0F-4420-8200-93D3FEEC708C}" type="datetimeFigureOut">
              <a:rPr lang="he-IL"/>
              <a:pPr>
                <a:defRPr/>
              </a:pPr>
              <a:t>ה'/תמוז/תשע"ב</a:t>
            </a:fld>
            <a:endParaRPr lang="he-IL"/>
          </a:p>
        </p:txBody>
      </p:sp>
      <p:sp>
        <p:nvSpPr>
          <p:cNvPr id="3" name="מציין מיקום של כותרת תחתונה 21"/>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17"/>
          <p:cNvSpPr>
            <a:spLocks noGrp="1"/>
          </p:cNvSpPr>
          <p:nvPr>
            <p:ph type="sldNum" sz="quarter" idx="12"/>
          </p:nvPr>
        </p:nvSpPr>
        <p:spPr/>
        <p:txBody>
          <a:bodyPr/>
          <a:lstStyle>
            <a:lvl1pPr>
              <a:defRPr/>
            </a:lvl1pPr>
          </a:lstStyle>
          <a:p>
            <a:pPr>
              <a:defRPr/>
            </a:pPr>
            <a:fld id="{1DE56DA9-C8A1-4F60-85DB-D0DE32B0CD13}"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lvl1pPr>
              <a:defRPr/>
            </a:lvl1pPr>
            <a:extLst/>
          </a:lstStyle>
          <a:p>
            <a:pPr>
              <a:defRPr/>
            </a:pPr>
            <a:fld id="{38D5ECFA-F02C-42C1-BEFC-5CF13BDD6AE1}" type="datetimeFigureOut">
              <a:rPr lang="he-IL"/>
              <a:pPr>
                <a:defRPr/>
              </a:pPr>
              <a:t>ה'/תמוז/תשע"ב</a:t>
            </a:fld>
            <a:endParaRPr lang="he-IL"/>
          </a:p>
        </p:txBody>
      </p:sp>
      <p:sp>
        <p:nvSpPr>
          <p:cNvPr id="6" name="מציין מיקום של כותרת תחתונה 5"/>
          <p:cNvSpPr>
            <a:spLocks noGrp="1"/>
          </p:cNvSpPr>
          <p:nvPr>
            <p:ph type="ftr" sz="quarter" idx="11"/>
          </p:nvPr>
        </p:nvSpPr>
        <p:spPr/>
        <p:txBody>
          <a:bodyPr/>
          <a:lstStyle>
            <a:lvl1pPr>
              <a:defRPr/>
            </a:lvl1pPr>
            <a:extLst/>
          </a:lstStyle>
          <a:p>
            <a:pPr>
              <a:defRPr/>
            </a:pPr>
            <a:endParaRPr lang="he-IL"/>
          </a:p>
        </p:txBody>
      </p:sp>
      <p:sp>
        <p:nvSpPr>
          <p:cNvPr id="7" name="מציין מיקום של מספר שקופית 6"/>
          <p:cNvSpPr>
            <a:spLocks noGrp="1"/>
          </p:cNvSpPr>
          <p:nvPr>
            <p:ph type="sldNum" sz="quarter" idx="12"/>
          </p:nvPr>
        </p:nvSpPr>
        <p:spPr/>
        <p:txBody>
          <a:bodyPr/>
          <a:lstStyle>
            <a:lvl1pPr>
              <a:defRPr/>
            </a:lvl1pPr>
            <a:extLst/>
          </a:lstStyle>
          <a:p>
            <a:pPr>
              <a:defRPr/>
            </a:pPr>
            <a:fld id="{F12B70D2-AACC-46E5-8463-5964F9144F9A}"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5" name="צורה חופשית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צורה חופשית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משולש ישר-זווית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סוגר זוויתי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סוגר זוויתי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מציין מיקום טקסט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he-IL" noProof="0" smtClean="0"/>
              <a:t>לחץ על הסמל כדי להוסיף תמונה</a:t>
            </a:r>
            <a:endParaRPr lang="en-US" noProof="0" dirty="0"/>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he-IL" smtClean="0"/>
              <a:t>לחץ כדי לערוך סגנון כותרת של תבנית בסיס</a:t>
            </a:r>
            <a:endParaRPr lang="en-US"/>
          </a:p>
        </p:txBody>
      </p:sp>
      <p:sp>
        <p:nvSpPr>
          <p:cNvPr id="11" name="מציין מיקום של תאריך 4"/>
          <p:cNvSpPr>
            <a:spLocks noGrp="1"/>
          </p:cNvSpPr>
          <p:nvPr>
            <p:ph type="dt" sz="half" idx="10"/>
          </p:nvPr>
        </p:nvSpPr>
        <p:spPr/>
        <p:txBody>
          <a:bodyPr/>
          <a:lstStyle>
            <a:lvl1pPr>
              <a:defRPr smtClean="0">
                <a:solidFill>
                  <a:schemeClr val="tx1"/>
                </a:solidFill>
              </a:defRPr>
            </a:lvl1pPr>
            <a:extLst/>
          </a:lstStyle>
          <a:p>
            <a:pPr>
              <a:defRPr/>
            </a:pPr>
            <a:fld id="{11B3DADF-F1F5-4A02-97AC-BB6136B9469E}" type="datetimeFigureOut">
              <a:rPr lang="he-IL"/>
              <a:pPr>
                <a:defRPr/>
              </a:pPr>
              <a:t>ה'/תמוז/תשע"ב</a:t>
            </a:fld>
            <a:endParaRPr lang="he-IL"/>
          </a:p>
        </p:txBody>
      </p:sp>
      <p:sp>
        <p:nvSpPr>
          <p:cNvPr id="12" name="מציין מיקום של כותרת תחתונה 5"/>
          <p:cNvSpPr>
            <a:spLocks noGrp="1"/>
          </p:cNvSpPr>
          <p:nvPr>
            <p:ph type="ftr" sz="quarter" idx="11"/>
          </p:nvPr>
        </p:nvSpPr>
        <p:spPr/>
        <p:txBody>
          <a:bodyPr/>
          <a:lstStyle>
            <a:lvl1pPr>
              <a:defRPr>
                <a:solidFill>
                  <a:schemeClr val="tx1"/>
                </a:solidFill>
              </a:defRPr>
            </a:lvl1pPr>
            <a:extLst/>
          </a:lstStyle>
          <a:p>
            <a:pPr>
              <a:defRPr/>
            </a:pPr>
            <a:endParaRPr lang="he-IL"/>
          </a:p>
        </p:txBody>
      </p:sp>
      <p:sp>
        <p:nvSpPr>
          <p:cNvPr id="13" name="מציין מיקום של מספר שקופית 6"/>
          <p:cNvSpPr>
            <a:spLocks noGrp="1"/>
          </p:cNvSpPr>
          <p:nvPr>
            <p:ph type="sldNum" sz="quarter" idx="12"/>
          </p:nvPr>
        </p:nvSpPr>
        <p:spPr/>
        <p:txBody>
          <a:bodyPr/>
          <a:lstStyle>
            <a:lvl1pPr>
              <a:defRPr smtClean="0">
                <a:solidFill>
                  <a:schemeClr val="tx1"/>
                </a:solidFill>
              </a:defRPr>
            </a:lvl1pPr>
            <a:extLst/>
          </a:lstStyle>
          <a:p>
            <a:pPr>
              <a:defRPr/>
            </a:pPr>
            <a:fld id="{E8F7F7BF-EEB6-4013-9547-7346CCA0BB38}" type="slidenum">
              <a:rPr lang="he-IL"/>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צורה חופשית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משולש ישר-זווית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he-IL" smtClean="0"/>
              <a:t>לחץ כדי לערוך סגנון כותרת של תבנית בסיס</a:t>
            </a:r>
          </a:p>
        </p:txBody>
      </p:sp>
      <p:sp>
        <p:nvSpPr>
          <p:cNvPr id="1033" name="מציין מיקום טקסט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 name="מציין מיקום של תאריך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99FD9A9A-551B-4AFF-86CD-3137D4AEDE3A}" type="datetimeFigureOut">
              <a:rPr lang="he-IL"/>
              <a:pPr>
                <a:defRPr/>
              </a:pPr>
              <a:t>ה'/תמוז/תשע"ב</a:t>
            </a:fld>
            <a:endParaRPr lang="he-IL"/>
          </a:p>
        </p:txBody>
      </p:sp>
      <p:sp>
        <p:nvSpPr>
          <p:cNvPr id="22" name="מציין מיקום של כותרת תחתונה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he-IL"/>
          </a:p>
        </p:txBody>
      </p:sp>
      <p:sp>
        <p:nvSpPr>
          <p:cNvPr id="18" name="מציין מיקום של מספר שקופית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34876735-FC13-4AFF-8F96-0548F018C35E}"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8" r:id="rId4"/>
    <p:sldLayoutId id="2147483699" r:id="rId5"/>
    <p:sldLayoutId id="2147483700" r:id="rId6"/>
    <p:sldLayoutId id="2147483694" r:id="rId7"/>
    <p:sldLayoutId id="2147483701" r:id="rId8"/>
    <p:sldLayoutId id="2147483702" r:id="rId9"/>
    <p:sldLayoutId id="2147483693" r:id="rId10"/>
    <p:sldLayoutId id="2147483692" r:id="rId11"/>
  </p:sldLayoutIdLst>
  <p:txStyles>
    <p:titleStyle>
      <a:lvl1pPr algn="l" rtl="1"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fontAlgn="base">
        <a:spcBef>
          <a:spcPct val="0"/>
        </a:spcBef>
        <a:spcAft>
          <a:spcPct val="0"/>
        </a:spcAft>
        <a:defRPr sz="4100" b="1">
          <a:solidFill>
            <a:schemeClr val="tx2"/>
          </a:solidFill>
          <a:latin typeface="Lucida Sans Unicode" pitchFamily="34" charset="0"/>
          <a:cs typeface="Arial" charset="0"/>
        </a:defRPr>
      </a:lvl2pPr>
      <a:lvl3pPr algn="l" rtl="1" fontAlgn="base">
        <a:spcBef>
          <a:spcPct val="0"/>
        </a:spcBef>
        <a:spcAft>
          <a:spcPct val="0"/>
        </a:spcAft>
        <a:defRPr sz="4100" b="1">
          <a:solidFill>
            <a:schemeClr val="tx2"/>
          </a:solidFill>
          <a:latin typeface="Lucida Sans Unicode" pitchFamily="34" charset="0"/>
          <a:cs typeface="Arial" charset="0"/>
        </a:defRPr>
      </a:lvl3pPr>
      <a:lvl4pPr algn="l" rtl="1" fontAlgn="base">
        <a:spcBef>
          <a:spcPct val="0"/>
        </a:spcBef>
        <a:spcAft>
          <a:spcPct val="0"/>
        </a:spcAft>
        <a:defRPr sz="4100" b="1">
          <a:solidFill>
            <a:schemeClr val="tx2"/>
          </a:solidFill>
          <a:latin typeface="Lucida Sans Unicode" pitchFamily="34" charset="0"/>
          <a:cs typeface="Arial" charset="0"/>
        </a:defRPr>
      </a:lvl4pPr>
      <a:lvl5pPr algn="l" rtl="1" fontAlgn="base">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0" y="1214422"/>
            <a:ext cx="9144000" cy="2571768"/>
          </a:xfrm>
        </p:spPr>
        <p:txBody>
          <a:bodyPr>
            <a:normAutofit fontScale="90000"/>
          </a:bodyPr>
          <a:lstStyle/>
          <a:p>
            <a:pPr fontAlgn="auto">
              <a:spcAft>
                <a:spcPts val="0"/>
              </a:spcAft>
              <a:defRPr/>
            </a:pPr>
            <a:r>
              <a:rPr lang="he-IL" sz="8000" i="1" dirty="0" smtClean="0">
                <a:solidFill>
                  <a:srgbClr val="FF0000"/>
                </a:solidFill>
                <a:effectLst>
                  <a:outerShdw blurRad="38100" dist="38100" dir="2700000" algn="tl">
                    <a:srgbClr val="000000">
                      <a:alpha val="43137"/>
                    </a:srgbClr>
                  </a:outerShdw>
                </a:effectLst>
              </a:rPr>
              <a:t>עדכוני תקנות  יוני 2012</a:t>
            </a:r>
            <a:r>
              <a:rPr lang="he-IL" sz="8000" i="1" dirty="0" smtClean="0">
                <a:effectLst>
                  <a:outerShdw blurRad="38100" dist="38100" dir="2700000" algn="tl">
                    <a:srgbClr val="000000">
                      <a:alpha val="43137"/>
                    </a:srgbClr>
                  </a:outerShdw>
                </a:effectLst>
              </a:rPr>
              <a:t/>
            </a:r>
            <a:br>
              <a:rPr lang="he-IL" sz="8000" i="1" dirty="0" smtClean="0">
                <a:effectLst>
                  <a:outerShdw blurRad="38100" dist="38100" dir="2700000" algn="tl">
                    <a:srgbClr val="000000">
                      <a:alpha val="43137"/>
                    </a:srgbClr>
                  </a:outerShdw>
                </a:effectLst>
              </a:rPr>
            </a:br>
            <a:r>
              <a:rPr lang="he-IL" sz="8000" i="1" dirty="0" smtClean="0">
                <a:effectLst>
                  <a:outerShdw blurRad="38100" dist="38100" dir="2700000" algn="tl">
                    <a:srgbClr val="000000">
                      <a:alpha val="43137"/>
                    </a:srgbClr>
                  </a:outerShdw>
                </a:effectLst>
              </a:rPr>
              <a:t/>
            </a:r>
            <a:br>
              <a:rPr lang="he-IL" sz="8000" i="1" dirty="0" smtClean="0">
                <a:effectLst>
                  <a:outerShdw blurRad="38100" dist="38100" dir="2700000" algn="tl">
                    <a:srgbClr val="000000">
                      <a:alpha val="43137"/>
                    </a:srgbClr>
                  </a:outerShdw>
                </a:effectLst>
              </a:rPr>
            </a:br>
            <a:endParaRPr lang="he-IL" sz="8000" i="1" dirty="0">
              <a:effectLst>
                <a:outerShdw blurRad="38100" dist="38100" dir="2700000" algn="tl">
                  <a:srgbClr val="000000">
                    <a:alpha val="43137"/>
                  </a:srgbClr>
                </a:outerShdw>
              </a:effectLst>
            </a:endParaRPr>
          </a:p>
        </p:txBody>
      </p:sp>
      <p:sp>
        <p:nvSpPr>
          <p:cNvPr id="14338" name="כותרת משנה 2"/>
          <p:cNvSpPr>
            <a:spLocks noGrp="1"/>
          </p:cNvSpPr>
          <p:nvPr>
            <p:ph type="subTitle" idx="1"/>
          </p:nvPr>
        </p:nvSpPr>
        <p:spPr>
          <a:xfrm>
            <a:off x="428625" y="3643313"/>
            <a:ext cx="4608513" cy="2879725"/>
          </a:xfrm>
        </p:spPr>
        <p:txBody>
          <a:bodyPr/>
          <a:lstStyle/>
          <a:p>
            <a:pPr marR="0"/>
            <a:r>
              <a:rPr lang="he-IL" sz="4800" b="1" i="1" smtClean="0">
                <a:solidFill>
                  <a:srgbClr val="0070C0"/>
                </a:solidFill>
              </a:rPr>
              <a:t>מאת אפנגר חנניה מנהל מחוז רישוי באר שבע והדרום</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מציין מיקום תוכן 2"/>
          <p:cNvSpPr>
            <a:spLocks noGrp="1"/>
          </p:cNvSpPr>
          <p:nvPr>
            <p:ph idx="1"/>
          </p:nvPr>
        </p:nvSpPr>
        <p:spPr/>
        <p:txBody>
          <a:bodyPr/>
          <a:lstStyle/>
          <a:p>
            <a:r>
              <a:rPr lang="he-IL" smtClean="0">
                <a:solidFill>
                  <a:srgbClr val="0070C0"/>
                </a:solidFill>
              </a:rPr>
              <a:t>מערכת הכוללת שירות טלפוני לדיווח על עבירות תעבורה שמבצעים נהגים בכלי רכב שברשות תאגיד ועל תקינות כלי רכב, ומעקב אחר דיווחים כאמור. </a:t>
            </a:r>
          </a:p>
          <a:p>
            <a:endParaRPr lang="he-IL" smtClean="0">
              <a:solidFill>
                <a:srgbClr val="0070C0"/>
              </a:solidFill>
            </a:endParaRPr>
          </a:p>
          <a:p>
            <a:r>
              <a:rPr lang="he-IL" smtClean="0">
                <a:solidFill>
                  <a:srgbClr val="0070C0"/>
                </a:solidFill>
              </a:rPr>
              <a:t>תאגיד ינהל מערכת לדיווח ומעקב שתפעל לאורך כל היממה, למעט בימי מנוחה ,הדיווחים יימסרו לקצין הבטיחות של התאגיד או למי שהתאגיד התקשר עמו .</a:t>
            </a:r>
          </a:p>
        </p:txBody>
      </p:sp>
      <p:sp>
        <p:nvSpPr>
          <p:cNvPr id="2" name="כותרת 1"/>
          <p:cNvSpPr>
            <a:spLocks noGrp="1"/>
          </p:cNvSpPr>
          <p:nvPr>
            <p:ph type="title"/>
          </p:nvPr>
        </p:nvSpPr>
        <p:spPr/>
        <p:txBody>
          <a:bodyPr>
            <a:normAutofit fontScale="90000"/>
            <a:scene3d>
              <a:camera prst="orthographicFront"/>
              <a:lightRig rig="soft" dir="t"/>
            </a:scene3d>
            <a:sp3d prstMaterial="softEdge">
              <a:bevelT w="25400" h="25400"/>
            </a:sp3d>
          </a:bodyPr>
          <a:lstStyle/>
          <a:p>
            <a:pPr fontAlgn="auto">
              <a:spcAft>
                <a:spcPts val="0"/>
              </a:spcAft>
              <a:defRPr/>
            </a:pPr>
            <a:r>
              <a:rPr lang="he-IL" i="1" dirty="0" smtClean="0">
                <a:solidFill>
                  <a:srgbClr val="FF0000"/>
                </a:solidFill>
              </a:rPr>
              <a:t>מערכת לדיווח ומעקב (נוהל 6) תכנס לתוקף </a:t>
            </a:r>
            <a:r>
              <a:rPr lang="he-IL" i="1" u="sng" dirty="0" smtClean="0">
                <a:solidFill>
                  <a:srgbClr val="FF0000"/>
                </a:solidFill>
              </a:rPr>
              <a:t>החל מ- 12. 9 12. סעיף 65 (ד) לפקודה</a:t>
            </a:r>
            <a:endParaRPr lang="he-IL" i="1" u="sng"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מציין מיקום תוכן 2"/>
          <p:cNvSpPr>
            <a:spLocks noGrp="1"/>
          </p:cNvSpPr>
          <p:nvPr>
            <p:ph idx="1"/>
          </p:nvPr>
        </p:nvSpPr>
        <p:spPr>
          <a:xfrm>
            <a:off x="0" y="928688"/>
            <a:ext cx="9144000" cy="5197475"/>
          </a:xfrm>
        </p:spPr>
        <p:txBody>
          <a:bodyPr/>
          <a:lstStyle/>
          <a:p>
            <a:r>
              <a:rPr lang="he-IL" smtClean="0">
                <a:solidFill>
                  <a:srgbClr val="0070C0"/>
                </a:solidFill>
              </a:rPr>
              <a:t>במערכת יפעל מענה אנושי בימי ובשעות העבודה הנהוגים בתאגיד ,ולא פחות מעשר שעות ביום עבודה בין השעה 6.00 לשעה 22.00 ובלבד שבשאר השעות יופעל מענה אוטומטי בלא מערכת לניתוב שיחות.</a:t>
            </a:r>
          </a:p>
          <a:p>
            <a:endParaRPr lang="he-IL" smtClean="0">
              <a:solidFill>
                <a:srgbClr val="0070C0"/>
              </a:solidFill>
            </a:endParaRPr>
          </a:p>
          <a:p>
            <a:r>
              <a:rPr lang="he-IL" smtClean="0">
                <a:solidFill>
                  <a:srgbClr val="0070C0"/>
                </a:solidFill>
              </a:rPr>
              <a:t>במערכת של תאגיד הנותן שירות לציבור בכול שעות היממה יפעל מענה אנושי בכול אותם שעות.</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מציין מיקום תוכן 2"/>
          <p:cNvSpPr>
            <a:spLocks noGrp="1"/>
          </p:cNvSpPr>
          <p:nvPr>
            <p:ph idx="1"/>
          </p:nvPr>
        </p:nvSpPr>
        <p:spPr>
          <a:xfrm>
            <a:off x="214313" y="714375"/>
            <a:ext cx="8929687" cy="5857875"/>
          </a:xfrm>
        </p:spPr>
        <p:txBody>
          <a:bodyPr/>
          <a:lstStyle/>
          <a:p>
            <a:r>
              <a:rPr lang="he-IL" smtClean="0">
                <a:solidFill>
                  <a:srgbClr val="0070C0"/>
                </a:solidFill>
              </a:rPr>
              <a:t>על כלי רכב שברשות התאגיד תודבק במקום הנראה לעין מדבקה שבה יצוינו פרטי ההתקשרות עם מערכת לדיווח ומעקב של התאגיד  ובין השאר מספר טלפון </a:t>
            </a:r>
            <a:r>
              <a:rPr lang="he-IL" b="1" u="sng" smtClean="0">
                <a:solidFill>
                  <a:srgbClr val="0070C0"/>
                </a:solidFill>
              </a:rPr>
              <a:t>מקוצר</a:t>
            </a:r>
            <a:r>
              <a:rPr lang="he-IL" smtClean="0">
                <a:solidFill>
                  <a:srgbClr val="0070C0"/>
                </a:solidFill>
              </a:rPr>
              <a:t>  </a:t>
            </a:r>
          </a:p>
          <a:p>
            <a:endParaRPr lang="he-IL" smtClean="0">
              <a:solidFill>
                <a:srgbClr val="0070C0"/>
              </a:solidFill>
            </a:endParaRPr>
          </a:p>
          <a:p>
            <a:r>
              <a:rPr lang="he-IL" smtClean="0">
                <a:solidFill>
                  <a:srgbClr val="0070C0"/>
                </a:solidFill>
              </a:rPr>
              <a:t>ייקבע בתקנות גודל המדבקה ,מקום הדבקתה וגודל האותיות והספרות שבה.</a:t>
            </a:r>
          </a:p>
          <a:p>
            <a:endParaRPr lang="he-IL" smtClean="0">
              <a:solidFill>
                <a:srgbClr val="0070C0"/>
              </a:solidFill>
            </a:endParaRPr>
          </a:p>
          <a:p>
            <a:r>
              <a:rPr lang="he-IL" smtClean="0">
                <a:solidFill>
                  <a:srgbClr val="0070C0"/>
                </a:solidFill>
              </a:rPr>
              <a:t>קצין הבטיחות יברר דיווחים שהתקבלו על עבירות תעבורה שבוצעו בכלי רכב שברשות התאגיד ועל תקינות כלי הרכב, וינהל מעקב לגביהם.</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מציין מיקום תוכן 2"/>
          <p:cNvSpPr>
            <a:spLocks noGrp="1"/>
          </p:cNvSpPr>
          <p:nvPr>
            <p:ph idx="1"/>
          </p:nvPr>
        </p:nvSpPr>
        <p:spPr>
          <a:xfrm>
            <a:off x="214313" y="785813"/>
            <a:ext cx="8929687" cy="6072187"/>
          </a:xfrm>
        </p:spPr>
        <p:txBody>
          <a:bodyPr/>
          <a:lstStyle/>
          <a:p>
            <a:r>
              <a:rPr lang="he-IL" smtClean="0">
                <a:solidFill>
                  <a:srgbClr val="0070C0"/>
                </a:solidFill>
              </a:rPr>
              <a:t>יפעל כלפי עובדי התאגיד שברכב שברשותם בוצעה עבירת תעבורה , בין שנהגו ברכב ובין שהרשו לאחר לנהוג בו על פי נוהל שיקבע התאגיד.</a:t>
            </a:r>
          </a:p>
          <a:p>
            <a:endParaRPr lang="he-IL" smtClean="0">
              <a:solidFill>
                <a:srgbClr val="0070C0"/>
              </a:solidFill>
            </a:endParaRPr>
          </a:p>
          <a:p>
            <a:r>
              <a:rPr lang="he-IL" smtClean="0">
                <a:solidFill>
                  <a:srgbClr val="0070C0"/>
                </a:solidFill>
              </a:rPr>
              <a:t>בתקנות ייקבעו הוראות לעניין חובת תאגיד לערוך דוחות תקופתיים הכוללים מידע סטטיסטי על יישום הוראות סעיף זה ולמוסרם למי שקבע השר, ובלבד שתאגיד לא יחויב למסור מידע אישי על נהגים.</a:t>
            </a:r>
          </a:p>
          <a:p>
            <a:endParaRPr lang="he-IL" smtClean="0">
              <a:solidFill>
                <a:srgbClr val="0070C0"/>
              </a:solidFill>
            </a:endParaRPr>
          </a:p>
          <a:p>
            <a:r>
              <a:rPr lang="he-IL" smtClean="0">
                <a:solidFill>
                  <a:srgbClr val="0070C0"/>
                </a:solidFill>
              </a:rPr>
              <a:t>העובר על הוראות סעיף דינו קנס כאמור בסעיף 61 (א) (1) לחוק העונשין 400 .14 ₪ </a:t>
            </a:r>
          </a:p>
          <a:p>
            <a:endParaRPr lang="he-IL" smtClean="0"/>
          </a:p>
          <a:p>
            <a:endParaRPr lang="he-IL" smtClean="0"/>
          </a:p>
          <a:p>
            <a:endParaRPr lang="he-IL"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מציין מיקום תוכן 2"/>
          <p:cNvSpPr>
            <a:spLocks noGrp="1"/>
          </p:cNvSpPr>
          <p:nvPr>
            <p:ph idx="1"/>
          </p:nvPr>
        </p:nvSpPr>
        <p:spPr>
          <a:xfrm>
            <a:off x="457200" y="1600200"/>
            <a:ext cx="8229600" cy="5257800"/>
          </a:xfrm>
        </p:spPr>
        <p:txBody>
          <a:bodyPr/>
          <a:lstStyle/>
          <a:p>
            <a:r>
              <a:rPr lang="he-IL" smtClean="0">
                <a:solidFill>
                  <a:srgbClr val="0070C0"/>
                </a:solidFill>
              </a:rPr>
              <a:t>1 צבא הגנה לישראל.</a:t>
            </a:r>
          </a:p>
          <a:p>
            <a:r>
              <a:rPr lang="he-IL" smtClean="0">
                <a:solidFill>
                  <a:srgbClr val="0070C0"/>
                </a:solidFill>
              </a:rPr>
              <a:t>2 יחידות סמך של משרד ראש הממשלה שעיקר פעילותם בתחום ביטחון המדינה.</a:t>
            </a:r>
          </a:p>
          <a:p>
            <a:r>
              <a:rPr lang="he-IL" smtClean="0">
                <a:solidFill>
                  <a:srgbClr val="0070C0"/>
                </a:solidFill>
              </a:rPr>
              <a:t>3 משטרת ישראל.</a:t>
            </a:r>
          </a:p>
          <a:p>
            <a:r>
              <a:rPr lang="he-IL" smtClean="0">
                <a:solidFill>
                  <a:srgbClr val="0070C0"/>
                </a:solidFill>
              </a:rPr>
              <a:t>4 שירות בתי הסוהר.</a:t>
            </a:r>
          </a:p>
          <a:p>
            <a:r>
              <a:rPr lang="he-IL" smtClean="0">
                <a:solidFill>
                  <a:srgbClr val="0070C0"/>
                </a:solidFill>
              </a:rPr>
              <a:t>5 הרשות להגנה על עדים.</a:t>
            </a:r>
          </a:p>
          <a:p>
            <a:r>
              <a:rPr lang="he-IL" smtClean="0">
                <a:solidFill>
                  <a:srgbClr val="0070C0"/>
                </a:solidFill>
              </a:rPr>
              <a:t>6 מגן דוד אדום.</a:t>
            </a:r>
          </a:p>
          <a:p>
            <a:r>
              <a:rPr lang="he-IL" smtClean="0">
                <a:solidFill>
                  <a:srgbClr val="0070C0"/>
                </a:solidFill>
              </a:rPr>
              <a:t>7 רשות הכבאות.</a:t>
            </a:r>
          </a:p>
        </p:txBody>
      </p:sp>
      <p:sp>
        <p:nvSpPr>
          <p:cNvPr id="2" name="כותרת 1"/>
          <p:cNvSpPr>
            <a:spLocks noGrp="1"/>
          </p:cNvSpPr>
          <p:nvPr>
            <p:ph type="title"/>
          </p:nvPr>
        </p:nvSpPr>
        <p:spPr/>
        <p:txBody>
          <a:bodyPr>
            <a:scene3d>
              <a:camera prst="orthographicFront"/>
              <a:lightRig rig="soft" dir="t"/>
            </a:scene3d>
            <a:sp3d prstMaterial="softEdge">
              <a:bevelT w="25400" h="25400"/>
            </a:sp3d>
          </a:bodyPr>
          <a:lstStyle/>
          <a:p>
            <a:pPr fontAlgn="auto">
              <a:spcAft>
                <a:spcPts val="0"/>
              </a:spcAft>
              <a:defRPr/>
            </a:pPr>
            <a:r>
              <a:rPr lang="he-IL" u="sng" dirty="0" smtClean="0">
                <a:solidFill>
                  <a:srgbClr val="FF0000"/>
                </a:solidFill>
              </a:rPr>
              <a:t>פטורים מחוק זה</a:t>
            </a:r>
            <a:endParaRPr lang="he-IL" u="sng"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מציין מיקום תוכן 2"/>
          <p:cNvSpPr>
            <a:spLocks noGrp="1"/>
          </p:cNvSpPr>
          <p:nvPr>
            <p:ph idx="1"/>
          </p:nvPr>
        </p:nvSpPr>
        <p:spPr/>
        <p:txBody>
          <a:bodyPr/>
          <a:lstStyle/>
          <a:p>
            <a:r>
              <a:rPr lang="he-IL" smtClean="0">
                <a:solidFill>
                  <a:srgbClr val="0070C0"/>
                </a:solidFill>
              </a:rPr>
              <a:t>יחידות סמך של משרד הביטחון שעיקר פעילותן בתחום ביטחון המדינה אשר הממונה על הביטחון במערכת הביטחון הורה כי אין להחיל את החוק על סוגי רכב מסוימים שברשותם.</a:t>
            </a:r>
          </a:p>
          <a:p>
            <a:r>
              <a:rPr lang="he-IL" smtClean="0">
                <a:solidFill>
                  <a:srgbClr val="0070C0"/>
                </a:solidFill>
              </a:rPr>
              <a:t>א  התעשייה האווירית לישראל בע"מ.</a:t>
            </a:r>
          </a:p>
          <a:p>
            <a:r>
              <a:rPr lang="he-IL" smtClean="0">
                <a:solidFill>
                  <a:srgbClr val="0070C0"/>
                </a:solidFill>
              </a:rPr>
              <a:t>ב  התעשייה הצבאית לישראל בע"מ.</a:t>
            </a:r>
          </a:p>
          <a:p>
            <a:r>
              <a:rPr lang="he-IL" smtClean="0">
                <a:solidFill>
                  <a:srgbClr val="0070C0"/>
                </a:solidFill>
              </a:rPr>
              <a:t>ג  רפאל- מערכות לחימה מתקדמות בע"מ.</a:t>
            </a:r>
          </a:p>
          <a:p>
            <a:endParaRPr lang="he-IL"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מציין מיקום תוכן 2"/>
          <p:cNvSpPr>
            <a:spLocks noGrp="1"/>
          </p:cNvSpPr>
          <p:nvPr>
            <p:ph idx="1"/>
          </p:nvPr>
        </p:nvSpPr>
        <p:spPr>
          <a:xfrm>
            <a:off x="214313" y="1600200"/>
            <a:ext cx="8929687" cy="5257800"/>
          </a:xfrm>
        </p:spPr>
        <p:txBody>
          <a:bodyPr/>
          <a:lstStyle/>
          <a:p>
            <a:pPr>
              <a:buFont typeface="Wingdings 3" pitchFamily="18" charset="2"/>
              <a:buNone/>
            </a:pPr>
            <a:r>
              <a:rPr lang="he-IL" smtClean="0">
                <a:solidFill>
                  <a:srgbClr val="0070C0"/>
                </a:solidFill>
              </a:rPr>
              <a:t>   בתוספת השביעית רוכזו 17 עבירות תנועה שבגינן יש השבתת רכב .</a:t>
            </a:r>
          </a:p>
          <a:p>
            <a:pPr>
              <a:buFont typeface="Wingdings 3" pitchFamily="18" charset="2"/>
              <a:buNone/>
            </a:pPr>
            <a:r>
              <a:rPr lang="he-IL" smtClean="0">
                <a:solidFill>
                  <a:srgbClr val="0070C0"/>
                </a:solidFill>
              </a:rPr>
              <a:t>   לפרט 17 הדן בליקויים טכניים התווספו 5 סעיפים המצדיקים השבתת רכב.</a:t>
            </a:r>
          </a:p>
          <a:p>
            <a:pPr>
              <a:buFont typeface="Wingdings 3" pitchFamily="18" charset="2"/>
              <a:buNone/>
            </a:pPr>
            <a:r>
              <a:rPr lang="he-IL" smtClean="0">
                <a:solidFill>
                  <a:srgbClr val="0070C0"/>
                </a:solidFill>
              </a:rPr>
              <a:t>    א .במנגנון צימוד לרכב מחובר יש סדק הנראה לעין       </a:t>
            </a:r>
          </a:p>
          <a:p>
            <a:pPr>
              <a:buFont typeface="Wingdings 3" pitchFamily="18" charset="2"/>
              <a:buNone/>
            </a:pPr>
            <a:r>
              <a:rPr lang="he-IL" smtClean="0">
                <a:solidFill>
                  <a:srgbClr val="0070C0"/>
                </a:solidFill>
              </a:rPr>
              <a:t>        בתושבת מנגנון החיבור.</a:t>
            </a:r>
          </a:p>
          <a:p>
            <a:pPr>
              <a:buFont typeface="Wingdings 3" pitchFamily="18" charset="2"/>
              <a:buNone/>
            </a:pPr>
            <a:r>
              <a:rPr lang="he-IL" smtClean="0">
                <a:solidFill>
                  <a:srgbClr val="0070C0"/>
                </a:solidFill>
              </a:rPr>
              <a:t>    ב .מושב הנהג מתנדנד ואינו מחובר כראוי למקומו.</a:t>
            </a:r>
          </a:p>
          <a:p>
            <a:pPr>
              <a:buFont typeface="Wingdings 3" pitchFamily="18" charset="2"/>
              <a:buNone/>
            </a:pPr>
            <a:r>
              <a:rPr lang="he-IL" smtClean="0">
                <a:solidFill>
                  <a:srgbClr val="0070C0"/>
                </a:solidFill>
              </a:rPr>
              <a:t>    ג .דוושת הבלמים יורדת עד לרצפת הרכב למעט רכב  </a:t>
            </a:r>
          </a:p>
          <a:p>
            <a:pPr>
              <a:buFont typeface="Wingdings 3" pitchFamily="18" charset="2"/>
              <a:buNone/>
            </a:pPr>
            <a:r>
              <a:rPr lang="he-IL" smtClean="0">
                <a:solidFill>
                  <a:srgbClr val="0070C0"/>
                </a:solidFill>
              </a:rPr>
              <a:t>       עם בלמים פניאומטיים.</a:t>
            </a:r>
          </a:p>
        </p:txBody>
      </p:sp>
      <p:sp>
        <p:nvSpPr>
          <p:cNvPr id="2" name="כותרת 1"/>
          <p:cNvSpPr>
            <a:spLocks noGrp="1"/>
          </p:cNvSpPr>
          <p:nvPr>
            <p:ph type="title"/>
          </p:nvPr>
        </p:nvSpPr>
        <p:spPr/>
        <p:txBody>
          <a:bodyPr>
            <a:scene3d>
              <a:camera prst="orthographicFront"/>
              <a:lightRig rig="soft" dir="t"/>
            </a:scene3d>
            <a:sp3d prstMaterial="softEdge">
              <a:bevelT w="25400" h="25400"/>
            </a:sp3d>
          </a:bodyPr>
          <a:lstStyle/>
          <a:p>
            <a:pPr fontAlgn="auto">
              <a:spcAft>
                <a:spcPts val="0"/>
              </a:spcAft>
              <a:defRPr/>
            </a:pPr>
            <a:r>
              <a:rPr lang="he-IL" i="1" u="sng" dirty="0" smtClean="0">
                <a:solidFill>
                  <a:srgbClr val="FF0000"/>
                </a:solidFill>
              </a:rPr>
              <a:t>הרחבת התוספת השביעית לפקודה</a:t>
            </a:r>
            <a:endParaRPr lang="he-IL" i="1" u="sng"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מציין מיקום תוכן 2"/>
          <p:cNvSpPr>
            <a:spLocks noGrp="1"/>
          </p:cNvSpPr>
          <p:nvPr>
            <p:ph idx="1"/>
          </p:nvPr>
        </p:nvSpPr>
        <p:spPr>
          <a:xfrm>
            <a:off x="214313" y="1600200"/>
            <a:ext cx="8472487" cy="4525963"/>
          </a:xfrm>
        </p:spPr>
        <p:txBody>
          <a:bodyPr/>
          <a:lstStyle/>
          <a:p>
            <a:r>
              <a:rPr lang="he-IL" smtClean="0">
                <a:solidFill>
                  <a:srgbClr val="0070C0"/>
                </a:solidFill>
              </a:rPr>
              <a:t>ה. ברכב עם בלמים פניאומטים תא הבילום (בוסטר)  </a:t>
            </a:r>
          </a:p>
          <a:p>
            <a:pPr>
              <a:buFont typeface="Wingdings 3" pitchFamily="18" charset="2"/>
              <a:buNone/>
            </a:pPr>
            <a:r>
              <a:rPr lang="he-IL" smtClean="0">
                <a:solidFill>
                  <a:srgbClr val="0070C0"/>
                </a:solidFill>
              </a:rPr>
              <a:t>       אינו פועל מנותק או חסר.</a:t>
            </a:r>
          </a:p>
          <a:p>
            <a:r>
              <a:rPr lang="he-IL" smtClean="0">
                <a:solidFill>
                  <a:srgbClr val="0070C0"/>
                </a:solidFill>
              </a:rPr>
              <a:t>ו. חסר גלגל אחד או יותר באחד הסרנים של רכב    </a:t>
            </a:r>
          </a:p>
          <a:p>
            <a:pPr>
              <a:buFont typeface="Wingdings 3" pitchFamily="18" charset="2"/>
              <a:buNone/>
            </a:pPr>
            <a:r>
              <a:rPr lang="he-IL" smtClean="0">
                <a:solidFill>
                  <a:srgbClr val="0070C0"/>
                </a:solidFill>
              </a:rPr>
              <a:t>      משא.</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0" y="1341438"/>
            <a:ext cx="9144000" cy="5516562"/>
          </a:xfrm>
        </p:spPr>
        <p:txBody>
          <a:bodyPr/>
          <a:lstStyle/>
          <a:p>
            <a:pPr>
              <a:buFont typeface="Wingdings 3" pitchFamily="18" charset="2"/>
              <a:buNone/>
            </a:pPr>
            <a:r>
              <a:rPr lang="he-IL" smtClean="0">
                <a:solidFill>
                  <a:srgbClr val="0070C0"/>
                </a:solidFill>
              </a:rPr>
              <a:t>   לא תימסר הודעת תשלום קנס לגבי רכב נכה החונה בניגוד לחוק ,אלא אם כן הרכב צולם באופן המעיד על התקיימות אחת הנסיבות האסורות.</a:t>
            </a:r>
          </a:p>
          <a:p>
            <a:pPr>
              <a:buFont typeface="Wingdings 3" pitchFamily="18" charset="2"/>
              <a:buNone/>
            </a:pPr>
            <a:r>
              <a:rPr lang="he-IL" smtClean="0">
                <a:solidFill>
                  <a:srgbClr val="0070C0"/>
                </a:solidFill>
              </a:rPr>
              <a:t>   להודעת הקנס לנכה יצוין שהרכב צולם וכי הצילום יומצא לבעל הרכב בצירוף  הודעת הקנס.</a:t>
            </a:r>
          </a:p>
          <a:p>
            <a:pPr>
              <a:buFont typeface="Wingdings 3" pitchFamily="18" charset="2"/>
              <a:buNone/>
            </a:pPr>
            <a:r>
              <a:rPr lang="he-IL" smtClean="0">
                <a:solidFill>
                  <a:srgbClr val="0070C0"/>
                </a:solidFill>
              </a:rPr>
              <a:t>   הוראות אלה לא יחולו על הודעת תשלום קנס שנערכה בידי שוטר.</a:t>
            </a:r>
          </a:p>
          <a:p>
            <a:pPr>
              <a:buFont typeface="Wingdings 3" pitchFamily="18" charset="2"/>
              <a:buNone/>
            </a:pPr>
            <a:r>
              <a:rPr lang="he-IL" smtClean="0">
                <a:solidFill>
                  <a:srgbClr val="0070C0"/>
                </a:solidFill>
              </a:rPr>
              <a:t>   תחולה מ- 12 .8 .19</a:t>
            </a:r>
            <a:endParaRPr lang="en-US" smtClean="0">
              <a:solidFill>
                <a:srgbClr val="0070C0"/>
              </a:solidFill>
              <a:cs typeface="Arial" charset="0"/>
            </a:endParaRPr>
          </a:p>
        </p:txBody>
      </p:sp>
      <p:sp>
        <p:nvSpPr>
          <p:cNvPr id="19458" name="Rectangle 2"/>
          <p:cNvSpPr>
            <a:spLocks noGrp="1" noChangeArrowheads="1"/>
          </p:cNvSpPr>
          <p:nvPr>
            <p:ph type="title"/>
          </p:nvPr>
        </p:nvSpPr>
        <p:spPr>
          <a:xfrm>
            <a:off x="685800" y="188913"/>
            <a:ext cx="8458200" cy="1152525"/>
          </a:xfrm>
        </p:spPr>
        <p:txBody>
          <a:bodyPr>
            <a:scene3d>
              <a:camera prst="orthographicFront"/>
              <a:lightRig rig="soft" dir="t"/>
            </a:scene3d>
            <a:sp3d prstMaterial="softEdge">
              <a:bevelT w="25400" h="25400"/>
            </a:sp3d>
          </a:bodyPr>
          <a:lstStyle/>
          <a:p>
            <a:pPr fontAlgn="auto">
              <a:spcAft>
                <a:spcPts val="0"/>
              </a:spcAft>
              <a:defRPr/>
            </a:pPr>
            <a:r>
              <a:rPr lang="he-IL" sz="4800" i="1" u="sng" dirty="0" smtClean="0">
                <a:solidFill>
                  <a:srgbClr val="FF0000"/>
                </a:solidFill>
              </a:rPr>
              <a:t>חניית רכב של נכה בניגוד לחוק</a:t>
            </a:r>
            <a:endParaRPr lang="en-US" sz="4800" i="1" u="sng" dirty="0">
              <a:solidFill>
                <a:srgbClr val="FF0000"/>
              </a:solidFill>
            </a:endParaRPr>
          </a:p>
        </p:txBody>
      </p:sp>
      <p:sp>
        <p:nvSpPr>
          <p:cNvPr id="17411" name="Rectangle 4"/>
          <p:cNvSpPr>
            <a:spLocks noChangeArrowheads="1"/>
          </p:cNvSpPr>
          <p:nvPr/>
        </p:nvSpPr>
        <p:spPr bwMode="auto">
          <a:xfrm>
            <a:off x="-393700" y="3273425"/>
            <a:ext cx="527050" cy="311150"/>
          </a:xfrm>
          <a:prstGeom prst="rect">
            <a:avLst/>
          </a:prstGeom>
          <a:noFill/>
          <a:ln w="9525">
            <a:noFill/>
            <a:miter lim="800000"/>
            <a:headEnd/>
            <a:tailEnd/>
          </a:ln>
        </p:spPr>
        <p:txBody>
          <a:bodyPr wrap="none" anchor="ctr">
            <a:spAutoFit/>
          </a:bodyPr>
          <a:lstStyle/>
          <a:p>
            <a:pPr marL="342900" indent="-342900" algn="l">
              <a:lnSpc>
                <a:spcPct val="80000"/>
              </a:lnSpc>
              <a:spcBef>
                <a:spcPct val="20000"/>
              </a:spcBef>
              <a:buFontTx/>
              <a:buChar char="•"/>
            </a:pPr>
            <a:endParaRPr lang="he-IL"/>
          </a:p>
        </p:txBody>
      </p:sp>
      <p:sp>
        <p:nvSpPr>
          <p:cNvPr id="17412" name="Rectangle 5"/>
          <p:cNvSpPr>
            <a:spLocks noChangeArrowheads="1"/>
          </p:cNvSpPr>
          <p:nvPr/>
        </p:nvSpPr>
        <p:spPr bwMode="auto">
          <a:xfrm>
            <a:off x="0" y="3429000"/>
            <a:ext cx="9144000" cy="0"/>
          </a:xfrm>
          <a:prstGeom prst="rect">
            <a:avLst/>
          </a:prstGeom>
          <a:noFill/>
          <a:ln w="9525">
            <a:noFill/>
            <a:miter lim="800000"/>
            <a:headEnd/>
            <a:tailEnd/>
          </a:ln>
        </p:spPr>
        <p:txBody>
          <a:bodyPr wrap="none" anchor="ctr">
            <a:spAutoFit/>
          </a:bodyPr>
          <a:lstStyle/>
          <a:p>
            <a:endParaRPr lang="he-IL">
              <a:latin typeface="Lucida Sans Unicode" pitchFamily="34" charset="0"/>
            </a:endParaRPr>
          </a:p>
        </p:txBody>
      </p:sp>
      <p:sp>
        <p:nvSpPr>
          <p:cNvPr id="17413" name="Rectangle 6"/>
          <p:cNvSpPr>
            <a:spLocks noChangeArrowheads="1"/>
          </p:cNvSpPr>
          <p:nvPr/>
        </p:nvSpPr>
        <p:spPr bwMode="auto">
          <a:xfrm>
            <a:off x="0" y="3429000"/>
            <a:ext cx="9144000" cy="0"/>
          </a:xfrm>
          <a:prstGeom prst="rect">
            <a:avLst/>
          </a:prstGeom>
          <a:noFill/>
          <a:ln w="9525">
            <a:noFill/>
            <a:miter lim="800000"/>
            <a:headEnd/>
            <a:tailEnd/>
          </a:ln>
        </p:spPr>
        <p:txBody>
          <a:bodyPr wrap="none" anchor="ctr">
            <a:spAutoFit/>
          </a:bodyPr>
          <a:lstStyle/>
          <a:p>
            <a:endParaRPr lang="he-IL">
              <a:latin typeface="Lucida Sans Unicode" pitchFamily="34" charset="0"/>
            </a:endParaRPr>
          </a:p>
        </p:txBody>
      </p:sp>
      <p:sp>
        <p:nvSpPr>
          <p:cNvPr id="17414" name="Rectangle 7"/>
          <p:cNvSpPr>
            <a:spLocks noChangeArrowheads="1"/>
          </p:cNvSpPr>
          <p:nvPr/>
        </p:nvSpPr>
        <p:spPr bwMode="auto">
          <a:xfrm>
            <a:off x="0" y="3048000"/>
            <a:ext cx="9144000" cy="0"/>
          </a:xfrm>
          <a:prstGeom prst="rect">
            <a:avLst/>
          </a:prstGeom>
          <a:noFill/>
          <a:ln w="9525">
            <a:noFill/>
            <a:miter lim="800000"/>
            <a:headEnd/>
            <a:tailEnd/>
          </a:ln>
        </p:spPr>
        <p:txBody>
          <a:bodyPr wrap="none" anchor="ctr">
            <a:spAutoFit/>
          </a:bodyPr>
          <a:lstStyle/>
          <a:p>
            <a:endParaRPr lang="he-IL">
              <a:latin typeface="Lucida Sans Unicode" pitchFamily="34" charset="0"/>
            </a:endParaRPr>
          </a:p>
        </p:txBody>
      </p:sp>
      <p:pic>
        <p:nvPicPr>
          <p:cNvPr id="17415" name="Picture 8" descr="ג-43"/>
          <p:cNvPicPr>
            <a:picLocks noChangeAspect="1" noChangeArrowheads="1"/>
          </p:cNvPicPr>
          <p:nvPr/>
        </p:nvPicPr>
        <p:blipFill>
          <a:blip r:embed="rId3"/>
          <a:srcRect/>
          <a:stretch>
            <a:fillRect/>
          </a:stretch>
        </p:blipFill>
        <p:spPr bwMode="auto">
          <a:xfrm>
            <a:off x="0" y="5000625"/>
            <a:ext cx="2071688" cy="1857375"/>
          </a:xfrm>
          <a:prstGeom prst="rect">
            <a:avLst/>
          </a:prstGeom>
          <a:noFill/>
          <a:ln w="9525">
            <a:noFill/>
            <a:miter lim="800000"/>
            <a:headEnd/>
            <a:tailEnd/>
          </a:ln>
        </p:spPr>
      </p:pic>
      <p:sp>
        <p:nvSpPr>
          <p:cNvPr id="17416" name="Rectangle 9"/>
          <p:cNvSpPr>
            <a:spLocks noChangeArrowheads="1"/>
          </p:cNvSpPr>
          <p:nvPr/>
        </p:nvSpPr>
        <p:spPr bwMode="auto">
          <a:xfrm>
            <a:off x="4448175" y="3108325"/>
            <a:ext cx="247650" cy="641350"/>
          </a:xfrm>
          <a:prstGeom prst="rect">
            <a:avLst/>
          </a:prstGeom>
          <a:noFill/>
          <a:ln w="9525">
            <a:noFill/>
            <a:miter lim="800000"/>
            <a:headEnd/>
            <a:tailEnd/>
          </a:ln>
        </p:spPr>
        <p:txBody>
          <a:bodyPr wrap="none" anchor="ctr">
            <a:spAutoFit/>
          </a:bodyPr>
          <a:lstStyle/>
          <a:p>
            <a:pPr algn="l"/>
            <a:r>
              <a:rPr lang="he-IL">
                <a:solidFill>
                  <a:srgbClr val="FFFFFF"/>
                </a:solidFill>
                <a:cs typeface="Times New Roman" pitchFamily="18" charset="0"/>
              </a:rPr>
              <a:t> </a:t>
            </a:r>
            <a:endParaRPr lang="en-US">
              <a:solidFill>
                <a:srgbClr val="FFFFFF"/>
              </a:solidFill>
            </a:endParaRPr>
          </a:p>
          <a:p>
            <a:pPr algn="l" rtl="0" eaLnBrk="0" hangingPunct="0"/>
            <a:endParaRPr 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lnSpcReduction="10000"/>
          </a:bodyPr>
          <a:lstStyle/>
          <a:p>
            <a:pPr marL="365760" indent="-256032" fontAlgn="auto">
              <a:spcAft>
                <a:spcPts val="0"/>
              </a:spcAft>
              <a:buFont typeface="Wingdings 3"/>
              <a:buChar char=""/>
              <a:defRPr/>
            </a:pPr>
            <a:r>
              <a:rPr lang="he-IL" dirty="0" smtClean="0">
                <a:solidFill>
                  <a:srgbClr val="0070C0"/>
                </a:solidFill>
              </a:rPr>
              <a:t>החל מ- 12 6 10 תוקנו דרגות הקנס הבאות:</a:t>
            </a:r>
          </a:p>
          <a:p>
            <a:pPr marL="365760" indent="-256032" fontAlgn="auto">
              <a:spcAft>
                <a:spcPts val="0"/>
              </a:spcAft>
              <a:buFont typeface="Wingdings 3"/>
              <a:buChar char=""/>
              <a:defRPr/>
            </a:pPr>
            <a:endParaRPr lang="he-IL" dirty="0" smtClean="0">
              <a:solidFill>
                <a:srgbClr val="0070C0"/>
              </a:solidFill>
            </a:endParaRPr>
          </a:p>
          <a:p>
            <a:pPr marL="365760" indent="-256032" fontAlgn="auto">
              <a:spcAft>
                <a:spcPts val="0"/>
              </a:spcAft>
              <a:buFont typeface="Wingdings 3"/>
              <a:buChar char=""/>
              <a:defRPr/>
            </a:pPr>
            <a:r>
              <a:rPr lang="he-IL" dirty="0" smtClean="0">
                <a:solidFill>
                  <a:srgbClr val="0070C0"/>
                </a:solidFill>
              </a:rPr>
              <a:t>1 הסעת ילד שטרם מלאו לו שלוש שנים ללא כסא בטיחות   </a:t>
            </a:r>
          </a:p>
          <a:p>
            <a:pPr marL="365760" indent="-256032" fontAlgn="auto">
              <a:spcAft>
                <a:spcPts val="0"/>
              </a:spcAft>
              <a:buFont typeface="Wingdings 3"/>
              <a:buNone/>
              <a:defRPr/>
            </a:pPr>
            <a:r>
              <a:rPr lang="he-IL" dirty="0" smtClean="0">
                <a:solidFill>
                  <a:srgbClr val="0070C0"/>
                </a:solidFill>
              </a:rPr>
              <a:t>     קנס 1000 ₪ . </a:t>
            </a:r>
          </a:p>
          <a:p>
            <a:pPr marL="365760" indent="-256032" fontAlgn="auto">
              <a:spcAft>
                <a:spcPts val="0"/>
              </a:spcAft>
              <a:buFont typeface="Wingdings 3"/>
              <a:buNone/>
              <a:defRPr/>
            </a:pPr>
            <a:endParaRPr lang="he-IL" dirty="0" smtClean="0">
              <a:solidFill>
                <a:srgbClr val="0070C0"/>
              </a:solidFill>
            </a:endParaRPr>
          </a:p>
          <a:p>
            <a:pPr marL="365760" indent="-256032" fontAlgn="auto">
              <a:spcAft>
                <a:spcPts val="0"/>
              </a:spcAft>
              <a:buFont typeface="Wingdings 3"/>
              <a:buChar char=""/>
              <a:defRPr/>
            </a:pPr>
            <a:r>
              <a:rPr lang="he-IL" dirty="0" smtClean="0">
                <a:solidFill>
                  <a:srgbClr val="0070C0"/>
                </a:solidFill>
              </a:rPr>
              <a:t>2 הסעת ילד שמלאו לו שלוש שנים וטרם מלאו לו שמונה   </a:t>
            </a:r>
          </a:p>
          <a:p>
            <a:pPr marL="365760" indent="-256032" fontAlgn="auto">
              <a:spcAft>
                <a:spcPts val="0"/>
              </a:spcAft>
              <a:buFont typeface="Wingdings 3"/>
              <a:buNone/>
              <a:defRPr/>
            </a:pPr>
            <a:r>
              <a:rPr lang="he-IL" dirty="0" smtClean="0">
                <a:solidFill>
                  <a:srgbClr val="0070C0"/>
                </a:solidFill>
              </a:rPr>
              <a:t>     שנים ללא כסא מגביה קנס 750 ₪ .</a:t>
            </a:r>
          </a:p>
          <a:p>
            <a:pPr marL="365760" indent="-256032" fontAlgn="auto">
              <a:spcAft>
                <a:spcPts val="0"/>
              </a:spcAft>
              <a:buFont typeface="Wingdings 3"/>
              <a:buNone/>
              <a:defRPr/>
            </a:pPr>
            <a:endParaRPr lang="he-IL" dirty="0" smtClean="0">
              <a:solidFill>
                <a:srgbClr val="0070C0"/>
              </a:solidFill>
            </a:endParaRPr>
          </a:p>
          <a:p>
            <a:pPr marL="365760" indent="-256032" fontAlgn="auto">
              <a:spcAft>
                <a:spcPts val="0"/>
              </a:spcAft>
              <a:buFont typeface="Wingdings 3"/>
              <a:buChar char=""/>
              <a:defRPr/>
            </a:pPr>
            <a:r>
              <a:rPr lang="he-IL" dirty="0" smtClean="0">
                <a:solidFill>
                  <a:srgbClr val="0070C0"/>
                </a:solidFill>
              </a:rPr>
              <a:t>3 הסעת ילד שמלאו לו שמונה שנים וטרם מלאו ארבע עשרה שנים ללא חגורת בטיחות קנס 500 ₪ </a:t>
            </a:r>
            <a:endParaRPr lang="he-IL" dirty="0">
              <a:solidFill>
                <a:srgbClr val="0070C0"/>
              </a:solidFill>
            </a:endParaRPr>
          </a:p>
        </p:txBody>
      </p:sp>
      <p:sp>
        <p:nvSpPr>
          <p:cNvPr id="3" name="כותרת 2"/>
          <p:cNvSpPr>
            <a:spLocks noGrp="1"/>
          </p:cNvSpPr>
          <p:nvPr>
            <p:ph type="title"/>
          </p:nvPr>
        </p:nvSpPr>
        <p:spPr>
          <a:xfrm>
            <a:off x="428596" y="274638"/>
            <a:ext cx="8258204" cy="1143000"/>
          </a:xfrm>
        </p:spPr>
        <p:txBody>
          <a:bodyPr>
            <a:scene3d>
              <a:camera prst="orthographicFront"/>
              <a:lightRig rig="soft" dir="t"/>
            </a:scene3d>
            <a:sp3d prstMaterial="softEdge">
              <a:bevelT w="25400" h="25400"/>
            </a:sp3d>
          </a:bodyPr>
          <a:lstStyle/>
          <a:p>
            <a:pPr fontAlgn="auto">
              <a:spcAft>
                <a:spcPts val="0"/>
              </a:spcAft>
              <a:defRPr/>
            </a:pPr>
            <a:r>
              <a:rPr lang="he-IL" i="1" u="sng" dirty="0" smtClean="0">
                <a:solidFill>
                  <a:srgbClr val="FF0000"/>
                </a:solidFill>
              </a:rPr>
              <a:t>תיקון צו התעבורה עבירות קנס</a:t>
            </a:r>
            <a:endParaRPr lang="he-IL" i="1"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מציין מיקום תוכן 2"/>
          <p:cNvSpPr>
            <a:spLocks noGrp="1"/>
          </p:cNvSpPr>
          <p:nvPr>
            <p:ph idx="1"/>
          </p:nvPr>
        </p:nvSpPr>
        <p:spPr/>
        <p:txBody>
          <a:bodyPr/>
          <a:lstStyle/>
          <a:p>
            <a:r>
              <a:rPr lang="he-IL" smtClean="0">
                <a:solidFill>
                  <a:srgbClr val="0070C0"/>
                </a:solidFill>
              </a:rPr>
              <a:t>כפל אגרה לרכב משועבד במשרדי הרישוי תהיה 28 ₪ בלבד במקום 145 ₪ .</a:t>
            </a:r>
          </a:p>
          <a:p>
            <a:endParaRPr lang="he-IL" smtClean="0">
              <a:solidFill>
                <a:srgbClr val="0070C0"/>
              </a:solidFill>
            </a:endParaRPr>
          </a:p>
          <a:p>
            <a:r>
              <a:rPr lang="he-IL" smtClean="0">
                <a:solidFill>
                  <a:srgbClr val="0070C0"/>
                </a:solidFill>
              </a:rPr>
              <a:t>תחולה מ- 12 .6 .10</a:t>
            </a:r>
          </a:p>
        </p:txBody>
      </p:sp>
      <p:sp>
        <p:nvSpPr>
          <p:cNvPr id="2" name="כותרת 1"/>
          <p:cNvSpPr>
            <a:spLocks noGrp="1"/>
          </p:cNvSpPr>
          <p:nvPr>
            <p:ph type="title"/>
          </p:nvPr>
        </p:nvSpPr>
        <p:spPr/>
        <p:txBody>
          <a:bodyPr>
            <a:scene3d>
              <a:camera prst="orthographicFront"/>
              <a:lightRig rig="soft" dir="t"/>
            </a:scene3d>
            <a:sp3d prstMaterial="softEdge">
              <a:bevelT w="25400" h="25400"/>
            </a:sp3d>
          </a:bodyPr>
          <a:lstStyle/>
          <a:p>
            <a:pPr fontAlgn="auto">
              <a:spcAft>
                <a:spcPts val="0"/>
              </a:spcAft>
              <a:defRPr/>
            </a:pPr>
            <a:r>
              <a:rPr lang="he-IL" i="1" u="sng" dirty="0" smtClean="0">
                <a:solidFill>
                  <a:srgbClr val="FF0000"/>
                </a:solidFill>
              </a:rPr>
              <a:t>כפל אגרה לרכב משועבד</a:t>
            </a:r>
            <a:endParaRPr lang="he-IL" i="1" u="sng"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מציין מיקום תוכן 2"/>
          <p:cNvSpPr>
            <a:spLocks noGrp="1"/>
          </p:cNvSpPr>
          <p:nvPr>
            <p:ph idx="1"/>
          </p:nvPr>
        </p:nvSpPr>
        <p:spPr>
          <a:xfrm>
            <a:off x="214313" y="1600200"/>
            <a:ext cx="8929687" cy="4525963"/>
          </a:xfrm>
        </p:spPr>
        <p:txBody>
          <a:bodyPr/>
          <a:lstStyle/>
          <a:p>
            <a:r>
              <a:rPr lang="he-IL" smtClean="0">
                <a:solidFill>
                  <a:srgbClr val="0070C0"/>
                </a:solidFill>
              </a:rPr>
              <a:t>החל מ- 12 .6 .22 תסתיים תקנת המעבר  המשמעות: כל מפעיל מכונה ניידת אופנית יחויב בהיתר רשום ברישיון הנהיגה להפעלתה.</a:t>
            </a:r>
          </a:p>
          <a:p>
            <a:r>
              <a:rPr lang="he-IL" u="sng" smtClean="0">
                <a:solidFill>
                  <a:srgbClr val="0070C0"/>
                </a:solidFill>
              </a:rPr>
              <a:t>פטור מהיתר</a:t>
            </a:r>
            <a:r>
              <a:rPr lang="he-IL" smtClean="0">
                <a:solidFill>
                  <a:srgbClr val="0070C0"/>
                </a:solidFill>
              </a:rPr>
              <a:t>, מי שבידו רישיון נהיגה למשא כבד או יותר. </a:t>
            </a:r>
          </a:p>
          <a:p>
            <a:r>
              <a:rPr lang="he-IL" u="sng" smtClean="0">
                <a:solidFill>
                  <a:srgbClr val="0070C0"/>
                </a:solidFill>
              </a:rPr>
              <a:t>פטור מקורס</a:t>
            </a:r>
            <a:r>
              <a:rPr lang="he-IL" smtClean="0">
                <a:solidFill>
                  <a:srgbClr val="0070C0"/>
                </a:solidFill>
              </a:rPr>
              <a:t>, מי שברישיונו רשום היתר על פי תקנות מעבר או הציג אישור על הכשרה צבאית לצמ"ה בעל תוקף של 5 שנים.</a:t>
            </a:r>
          </a:p>
        </p:txBody>
      </p:sp>
      <p:sp>
        <p:nvSpPr>
          <p:cNvPr id="2" name="כותרת 1"/>
          <p:cNvSpPr>
            <a:spLocks noGrp="1"/>
          </p:cNvSpPr>
          <p:nvPr>
            <p:ph type="title"/>
          </p:nvPr>
        </p:nvSpPr>
        <p:spPr/>
        <p:txBody>
          <a:bodyPr>
            <a:normAutofit fontScale="90000"/>
            <a:scene3d>
              <a:camera prst="orthographicFront"/>
              <a:lightRig rig="soft" dir="t"/>
            </a:scene3d>
            <a:sp3d prstMaterial="softEdge">
              <a:bevelT w="25400" h="25400"/>
            </a:sp3d>
          </a:bodyPr>
          <a:lstStyle/>
          <a:p>
            <a:pPr fontAlgn="auto">
              <a:spcAft>
                <a:spcPts val="0"/>
              </a:spcAft>
              <a:defRPr/>
            </a:pPr>
            <a:r>
              <a:rPr lang="he-IL" dirty="0" smtClean="0">
                <a:solidFill>
                  <a:srgbClr val="FF0000"/>
                </a:solidFill>
              </a:rPr>
              <a:t>תזכורת תום תקופת מעבר למכונות ניידות</a:t>
            </a:r>
            <a:endParaRPr lang="he-IL"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600200"/>
            <a:ext cx="9144000" cy="4525963"/>
          </a:xfrm>
        </p:spPr>
        <p:txBody>
          <a:bodyPr>
            <a:normAutofit fontScale="85000" lnSpcReduction="20000"/>
          </a:bodyPr>
          <a:lstStyle/>
          <a:p>
            <a:pPr marL="365760" indent="-256032" fontAlgn="auto">
              <a:spcAft>
                <a:spcPts val="0"/>
              </a:spcAft>
              <a:buFont typeface="Wingdings 3"/>
              <a:buChar char=""/>
              <a:defRPr/>
            </a:pPr>
            <a:r>
              <a:rPr lang="he-IL" sz="3800" dirty="0" smtClean="0">
                <a:solidFill>
                  <a:srgbClr val="0070C0"/>
                </a:solidFill>
              </a:rPr>
              <a:t>תקנה 282 לתקנות התעבורה תוקנה ומאפשרת לייבא רכב מארה"ב ביבוא אישי גם אם יוצר באחת ממדינות הקהילה האירופאית .</a:t>
            </a:r>
          </a:p>
          <a:p>
            <a:pPr marL="365760" indent="-256032" fontAlgn="auto">
              <a:spcAft>
                <a:spcPts val="0"/>
              </a:spcAft>
              <a:buFont typeface="Wingdings 3"/>
              <a:buChar char=""/>
              <a:defRPr/>
            </a:pPr>
            <a:endParaRPr lang="he-IL" sz="3800" dirty="0" smtClean="0">
              <a:solidFill>
                <a:srgbClr val="0070C0"/>
              </a:solidFill>
            </a:endParaRPr>
          </a:p>
          <a:p>
            <a:pPr marL="365760" indent="-256032" fontAlgn="auto">
              <a:spcAft>
                <a:spcPts val="0"/>
              </a:spcAft>
              <a:buFont typeface="Wingdings 3"/>
              <a:buChar char=""/>
              <a:defRPr/>
            </a:pPr>
            <a:endParaRPr lang="he-IL" sz="3800" dirty="0" smtClean="0">
              <a:solidFill>
                <a:srgbClr val="0070C0"/>
              </a:solidFill>
            </a:endParaRPr>
          </a:p>
          <a:p>
            <a:pPr marL="365760" indent="-256032" fontAlgn="auto">
              <a:spcAft>
                <a:spcPts val="0"/>
              </a:spcAft>
              <a:buFont typeface="Wingdings 3"/>
              <a:buChar char=""/>
              <a:defRPr/>
            </a:pPr>
            <a:r>
              <a:rPr lang="he-IL" sz="3800" dirty="0" smtClean="0">
                <a:solidFill>
                  <a:srgbClr val="0070C0"/>
                </a:solidFill>
              </a:rPr>
              <a:t>התנאי לכך המצאת אישור </a:t>
            </a:r>
            <a:r>
              <a:rPr lang="he-IL" sz="4100" dirty="0" smtClean="0">
                <a:solidFill>
                  <a:srgbClr val="0070C0"/>
                </a:solidFill>
              </a:rPr>
              <a:t>ממינהל</a:t>
            </a:r>
            <a:r>
              <a:rPr lang="he-IL" sz="3800" dirty="0" smtClean="0">
                <a:solidFill>
                  <a:srgbClr val="0070C0"/>
                </a:solidFill>
              </a:rPr>
              <a:t> הבטיחות האמריקאי המעיד כי הרכב עומד בדרישות התקינה הפדראלית של ארה"ב.</a:t>
            </a:r>
          </a:p>
          <a:p>
            <a:pPr marL="365760" indent="-256032" fontAlgn="auto">
              <a:spcAft>
                <a:spcPts val="0"/>
              </a:spcAft>
              <a:buFont typeface="Wingdings 3"/>
              <a:buChar char=""/>
              <a:defRPr/>
            </a:pPr>
            <a:endParaRPr lang="he-IL" dirty="0" smtClean="0">
              <a:solidFill>
                <a:srgbClr val="0070C0"/>
              </a:solidFill>
            </a:endParaRPr>
          </a:p>
          <a:p>
            <a:pPr marL="365760" indent="-256032" fontAlgn="auto">
              <a:spcAft>
                <a:spcPts val="0"/>
              </a:spcAft>
              <a:buFont typeface="Wingdings 3"/>
              <a:buChar char=""/>
              <a:defRPr/>
            </a:pPr>
            <a:endParaRPr lang="he-IL" dirty="0" smtClean="0">
              <a:solidFill>
                <a:srgbClr val="0070C0"/>
              </a:solidFill>
            </a:endParaRPr>
          </a:p>
          <a:p>
            <a:pPr marL="365760" indent="-256032" fontAlgn="auto">
              <a:spcAft>
                <a:spcPts val="0"/>
              </a:spcAft>
              <a:buFont typeface="Wingdings 3"/>
              <a:buNone/>
              <a:defRPr/>
            </a:pPr>
            <a:r>
              <a:rPr lang="he-IL" dirty="0" smtClean="0">
                <a:solidFill>
                  <a:srgbClr val="0070C0"/>
                </a:solidFill>
              </a:rPr>
              <a:t>.</a:t>
            </a:r>
          </a:p>
          <a:p>
            <a:pPr marL="365760" indent="-256032" fontAlgn="auto">
              <a:spcAft>
                <a:spcPts val="0"/>
              </a:spcAft>
              <a:buFont typeface="Wingdings 3"/>
              <a:buChar char=""/>
              <a:defRPr/>
            </a:pPr>
            <a:endParaRPr lang="he-IL" dirty="0">
              <a:solidFill>
                <a:srgbClr val="0070C0"/>
              </a:solidFill>
            </a:endParaRPr>
          </a:p>
        </p:txBody>
      </p:sp>
      <p:sp>
        <p:nvSpPr>
          <p:cNvPr id="2" name="כותרת 1"/>
          <p:cNvSpPr>
            <a:spLocks noGrp="1"/>
          </p:cNvSpPr>
          <p:nvPr>
            <p:ph type="title"/>
          </p:nvPr>
        </p:nvSpPr>
        <p:spPr/>
        <p:txBody>
          <a:bodyPr>
            <a:scene3d>
              <a:camera prst="orthographicFront"/>
              <a:lightRig rig="soft" dir="t"/>
            </a:scene3d>
            <a:sp3d prstMaterial="softEdge">
              <a:bevelT w="25400" h="25400"/>
            </a:sp3d>
          </a:bodyPr>
          <a:lstStyle/>
          <a:p>
            <a:pPr fontAlgn="auto">
              <a:spcAft>
                <a:spcPts val="0"/>
              </a:spcAft>
              <a:defRPr/>
            </a:pPr>
            <a:r>
              <a:rPr lang="he-IL" i="1" u="sng" dirty="0" smtClean="0">
                <a:solidFill>
                  <a:srgbClr val="FF0000"/>
                </a:solidFill>
              </a:rPr>
              <a:t>יבוא רכב </a:t>
            </a:r>
            <a:r>
              <a:rPr lang="he-IL" i="1" u="sng" dirty="0" err="1" smtClean="0">
                <a:solidFill>
                  <a:srgbClr val="FF0000"/>
                </a:solidFill>
              </a:rPr>
              <a:t>מארה</a:t>
            </a:r>
            <a:r>
              <a:rPr lang="he-IL" i="1" u="sng" dirty="0" smtClean="0">
                <a:solidFill>
                  <a:srgbClr val="FF0000"/>
                </a:solidFill>
              </a:rPr>
              <a:t> "ב</a:t>
            </a:r>
            <a:endParaRPr lang="he-IL" i="1" u="sng"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מציין מיקום תוכן 2"/>
          <p:cNvSpPr>
            <a:spLocks noGrp="1"/>
          </p:cNvSpPr>
          <p:nvPr>
            <p:ph idx="1"/>
          </p:nvPr>
        </p:nvSpPr>
        <p:spPr>
          <a:xfrm>
            <a:off x="0" y="1600200"/>
            <a:ext cx="9144000" cy="4525963"/>
          </a:xfrm>
        </p:spPr>
        <p:txBody>
          <a:bodyPr/>
          <a:lstStyle/>
          <a:p>
            <a:r>
              <a:rPr lang="he-IL" smtClean="0">
                <a:solidFill>
                  <a:srgbClr val="0070C0"/>
                </a:solidFill>
              </a:rPr>
              <a:t>תקנה 385 (א) תוקנה ונקבע בה לא יסרב בעל רישיון קו או מי שפועל מטעמו .</a:t>
            </a:r>
          </a:p>
          <a:p>
            <a:r>
              <a:rPr lang="he-IL" smtClean="0">
                <a:solidFill>
                  <a:srgbClr val="0070C0"/>
                </a:solidFill>
              </a:rPr>
              <a:t>להסיע מכול תחנה בקו שירות ,אדם המבקש לנסוע והמוכן לשלם את שכר הנסיעה אלא אם כן אין מקום באוטובוס לנוסע נוסף או אם המקום שמור באופן סביר לנוסעים בתחנות הבאות של הקו.</a:t>
            </a:r>
          </a:p>
          <a:p>
            <a:r>
              <a:rPr lang="he-IL" smtClean="0">
                <a:solidFill>
                  <a:srgbClr val="0070C0"/>
                </a:solidFill>
              </a:rPr>
              <a:t>תחולה 12 5 29 .</a:t>
            </a:r>
          </a:p>
        </p:txBody>
      </p:sp>
      <p:sp>
        <p:nvSpPr>
          <p:cNvPr id="2" name="כותרת 1"/>
          <p:cNvSpPr>
            <a:spLocks noGrp="1"/>
          </p:cNvSpPr>
          <p:nvPr>
            <p:ph type="title"/>
          </p:nvPr>
        </p:nvSpPr>
        <p:spPr/>
        <p:txBody>
          <a:bodyPr>
            <a:scene3d>
              <a:camera prst="orthographicFront"/>
              <a:lightRig rig="soft" dir="t"/>
            </a:scene3d>
            <a:sp3d prstMaterial="softEdge">
              <a:bevelT w="25400" h="25400"/>
            </a:sp3d>
          </a:bodyPr>
          <a:lstStyle/>
          <a:p>
            <a:pPr fontAlgn="auto">
              <a:spcAft>
                <a:spcPts val="0"/>
              </a:spcAft>
              <a:defRPr/>
            </a:pPr>
            <a:r>
              <a:rPr lang="he-IL" i="1" u="sng" dirty="0" smtClean="0">
                <a:solidFill>
                  <a:srgbClr val="FF0000"/>
                </a:solidFill>
              </a:rPr>
              <a:t>סירוב להסיע נוסע בקו שירות</a:t>
            </a:r>
            <a:endParaRPr lang="he-IL" i="1" u="sng"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271</TotalTime>
  <Words>639</Words>
  <Application>Microsoft Office PowerPoint</Application>
  <PresentationFormat>On-screen Show (4:3)</PresentationFormat>
  <Paragraphs>71</Paragraphs>
  <Slides>15</Slides>
  <Notes>15</Notes>
  <HiddenSlides>0</HiddenSlides>
  <MMClips>0</MMClips>
  <ScaleCrop>false</ScaleCrop>
  <HeadingPairs>
    <vt:vector size="6" baseType="variant">
      <vt:variant>
        <vt:lpstr>גופנים בשימוש</vt:lpstr>
      </vt:variant>
      <vt:variant>
        <vt:i4>7</vt:i4>
      </vt:variant>
      <vt:variant>
        <vt:lpstr>תבנית עיצוב</vt:lpstr>
      </vt:variant>
      <vt:variant>
        <vt:i4>8</vt:i4>
      </vt:variant>
      <vt:variant>
        <vt:lpstr>כותרות שקופיות</vt:lpstr>
      </vt:variant>
      <vt:variant>
        <vt:i4>15</vt:i4>
      </vt:variant>
    </vt:vector>
  </HeadingPairs>
  <TitlesOfParts>
    <vt:vector size="30" baseType="lpstr">
      <vt:lpstr>Lucida Sans Unicode</vt:lpstr>
      <vt:lpstr>Arial</vt:lpstr>
      <vt:lpstr>Wingdings 3</vt:lpstr>
      <vt:lpstr>Verdana</vt:lpstr>
      <vt:lpstr>Wingdings 2</vt:lpstr>
      <vt:lpstr>Calibri</vt:lpstr>
      <vt:lpstr>Times New Roman</vt:lpstr>
      <vt:lpstr>רחבה</vt:lpstr>
      <vt:lpstr>רחבה</vt:lpstr>
      <vt:lpstr>רחבה</vt:lpstr>
      <vt:lpstr>רחבה</vt:lpstr>
      <vt:lpstr>רחבה</vt:lpstr>
      <vt:lpstr>רחבה</vt:lpstr>
      <vt:lpstr>רחבה</vt:lpstr>
      <vt:lpstr>רחבה</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מנהלי תחבורה</dc:title>
  <dc:creator>Hanania Afingar</dc:creator>
  <cp:lastModifiedBy>user</cp:lastModifiedBy>
  <cp:revision>35</cp:revision>
  <dcterms:created xsi:type="dcterms:W3CDTF">2012-06-09T05:44:45Z</dcterms:created>
  <dcterms:modified xsi:type="dcterms:W3CDTF">2012-06-25T08:33:48Z</dcterms:modified>
</cp:coreProperties>
</file>