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62" r:id="rId2"/>
    <p:sldId id="265" r:id="rId3"/>
    <p:sldId id="257" r:id="rId4"/>
    <p:sldId id="270" r:id="rId5"/>
    <p:sldId id="266" r:id="rId6"/>
    <p:sldId id="280" r:id="rId7"/>
    <p:sldId id="271" r:id="rId8"/>
    <p:sldId id="272" r:id="rId9"/>
    <p:sldId id="273" r:id="rId10"/>
    <p:sldId id="274" r:id="rId11"/>
    <p:sldId id="275" r:id="rId12"/>
    <p:sldId id="276" r:id="rId13"/>
    <p:sldId id="279" r:id="rId14"/>
    <p:sldId id="277" r:id="rId15"/>
    <p:sldId id="281" r:id="rId16"/>
    <p:sldId id="284" r:id="rId17"/>
    <p:sldId id="289" r:id="rId18"/>
    <p:sldId id="285" r:id="rId19"/>
    <p:sldId id="258" r:id="rId20"/>
    <p:sldId id="261" r:id="rId21"/>
    <p:sldId id="286" r:id="rId22"/>
    <p:sldId id="288" r:id="rId2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snapToGrid="0">
      <p:cViewPr varScale="1">
        <p:scale>
          <a:sx n="64" d="100"/>
          <a:sy n="64" d="100"/>
        </p:scale>
        <p:origin x="7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69E172C6-B5BC-4CF9-984A-A4CCE0AE9538}"/>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xmlns="" id="{0D777E52-9A9C-43C7-945D-5BDAAEE87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xmlns="" id="{6418F537-AD1F-46F8-9F27-459FA0C76B2F}"/>
              </a:ext>
            </a:extLst>
          </p:cNvPr>
          <p:cNvSpPr>
            <a:spLocks noGrp="1"/>
          </p:cNvSpPr>
          <p:nvPr>
            <p:ph type="dt" sz="half" idx="10"/>
          </p:nvPr>
        </p:nvSpPr>
        <p:spPr/>
        <p:txBody>
          <a:bodyPr/>
          <a:lstStyle/>
          <a:p>
            <a:fld id="{2A5DD810-5863-424E-8283-34FC977A6A37}" type="datetimeFigureOut">
              <a:rPr lang="he-IL" smtClean="0"/>
              <a:t>י"ד/טבת/תשע"ט</a:t>
            </a:fld>
            <a:endParaRPr lang="he-IL"/>
          </a:p>
        </p:txBody>
      </p:sp>
      <p:sp>
        <p:nvSpPr>
          <p:cNvPr id="5" name="מציין מיקום של כותרת תחתונה 4">
            <a:extLst>
              <a:ext uri="{FF2B5EF4-FFF2-40B4-BE49-F238E27FC236}">
                <a16:creationId xmlns:a16="http://schemas.microsoft.com/office/drawing/2014/main" xmlns="" id="{D1900280-C56C-4C4B-84DA-1AA0FC2B14B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68318DD6-822E-49CD-BBD9-891F145E45F1}"/>
              </a:ext>
            </a:extLst>
          </p:cNvPr>
          <p:cNvSpPr>
            <a:spLocks noGrp="1"/>
          </p:cNvSpPr>
          <p:nvPr>
            <p:ph type="sldNum" sz="quarter" idx="12"/>
          </p:nvPr>
        </p:nvSpPr>
        <p:spPr/>
        <p:txBody>
          <a:bodyPr/>
          <a:lstStyle/>
          <a:p>
            <a:fld id="{D8A43A20-AE87-4057-AA50-FAACA6F11765}" type="slidenum">
              <a:rPr lang="he-IL" smtClean="0"/>
              <a:t>‹#›</a:t>
            </a:fld>
            <a:endParaRPr lang="he-IL"/>
          </a:p>
        </p:txBody>
      </p:sp>
    </p:spTree>
    <p:extLst>
      <p:ext uri="{BB962C8B-B14F-4D97-AF65-F5344CB8AC3E}">
        <p14:creationId xmlns:p14="http://schemas.microsoft.com/office/powerpoint/2010/main" val="55867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DF6175C4-75E4-43DA-9E84-6518D46D9DC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A46235A4-0D40-4716-899F-C5CFE5B7D412}"/>
              </a:ext>
            </a:extLst>
          </p:cNvPr>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815B8AF1-729F-4CEE-9187-C73BD38F3973}"/>
              </a:ext>
            </a:extLst>
          </p:cNvPr>
          <p:cNvSpPr>
            <a:spLocks noGrp="1"/>
          </p:cNvSpPr>
          <p:nvPr>
            <p:ph type="dt" sz="half" idx="10"/>
          </p:nvPr>
        </p:nvSpPr>
        <p:spPr/>
        <p:txBody>
          <a:bodyPr/>
          <a:lstStyle/>
          <a:p>
            <a:fld id="{2A5DD810-5863-424E-8283-34FC977A6A37}" type="datetimeFigureOut">
              <a:rPr lang="he-IL" smtClean="0"/>
              <a:t>י"ד/טבת/תשע"ט</a:t>
            </a:fld>
            <a:endParaRPr lang="he-IL"/>
          </a:p>
        </p:txBody>
      </p:sp>
      <p:sp>
        <p:nvSpPr>
          <p:cNvPr id="5" name="מציין מיקום של כותרת תחתונה 4">
            <a:extLst>
              <a:ext uri="{FF2B5EF4-FFF2-40B4-BE49-F238E27FC236}">
                <a16:creationId xmlns:a16="http://schemas.microsoft.com/office/drawing/2014/main" xmlns="" id="{2DF4A8B7-9F1B-4B0F-B549-88B02159432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E4417770-61CE-4B32-B3C5-5B14A863A4FD}"/>
              </a:ext>
            </a:extLst>
          </p:cNvPr>
          <p:cNvSpPr>
            <a:spLocks noGrp="1"/>
          </p:cNvSpPr>
          <p:nvPr>
            <p:ph type="sldNum" sz="quarter" idx="12"/>
          </p:nvPr>
        </p:nvSpPr>
        <p:spPr/>
        <p:txBody>
          <a:bodyPr/>
          <a:lstStyle/>
          <a:p>
            <a:fld id="{D8A43A20-AE87-4057-AA50-FAACA6F11765}" type="slidenum">
              <a:rPr lang="he-IL" smtClean="0"/>
              <a:t>‹#›</a:t>
            </a:fld>
            <a:endParaRPr lang="he-IL"/>
          </a:p>
        </p:txBody>
      </p:sp>
    </p:spTree>
    <p:extLst>
      <p:ext uri="{BB962C8B-B14F-4D97-AF65-F5344CB8AC3E}">
        <p14:creationId xmlns:p14="http://schemas.microsoft.com/office/powerpoint/2010/main" val="170305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xmlns="" id="{052B6451-7711-465A-86C9-EAE2DEE1DAB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72C247E5-CCEB-44E0-91E4-3EC48A72E2D0}"/>
              </a:ext>
            </a:extLst>
          </p:cNvPr>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5C15016D-923F-4808-AD9D-CA7181EA87FD}"/>
              </a:ext>
            </a:extLst>
          </p:cNvPr>
          <p:cNvSpPr>
            <a:spLocks noGrp="1"/>
          </p:cNvSpPr>
          <p:nvPr>
            <p:ph type="dt" sz="half" idx="10"/>
          </p:nvPr>
        </p:nvSpPr>
        <p:spPr/>
        <p:txBody>
          <a:bodyPr/>
          <a:lstStyle/>
          <a:p>
            <a:fld id="{2A5DD810-5863-424E-8283-34FC977A6A37}" type="datetimeFigureOut">
              <a:rPr lang="he-IL" smtClean="0"/>
              <a:t>י"ד/טבת/תשע"ט</a:t>
            </a:fld>
            <a:endParaRPr lang="he-IL"/>
          </a:p>
        </p:txBody>
      </p:sp>
      <p:sp>
        <p:nvSpPr>
          <p:cNvPr id="5" name="מציין מיקום של כותרת תחתונה 4">
            <a:extLst>
              <a:ext uri="{FF2B5EF4-FFF2-40B4-BE49-F238E27FC236}">
                <a16:creationId xmlns:a16="http://schemas.microsoft.com/office/drawing/2014/main" xmlns="" id="{4992B9EF-52B4-4F99-A3F8-16B3A2D29B0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5A261CDB-04A2-4157-A9EC-E5C5B523773F}"/>
              </a:ext>
            </a:extLst>
          </p:cNvPr>
          <p:cNvSpPr>
            <a:spLocks noGrp="1"/>
          </p:cNvSpPr>
          <p:nvPr>
            <p:ph type="sldNum" sz="quarter" idx="12"/>
          </p:nvPr>
        </p:nvSpPr>
        <p:spPr/>
        <p:txBody>
          <a:bodyPr/>
          <a:lstStyle/>
          <a:p>
            <a:fld id="{D8A43A20-AE87-4057-AA50-FAACA6F11765}" type="slidenum">
              <a:rPr lang="he-IL" smtClean="0"/>
              <a:t>‹#›</a:t>
            </a:fld>
            <a:endParaRPr lang="he-IL"/>
          </a:p>
        </p:txBody>
      </p:sp>
    </p:spTree>
    <p:extLst>
      <p:ext uri="{BB962C8B-B14F-4D97-AF65-F5344CB8AC3E}">
        <p14:creationId xmlns:p14="http://schemas.microsoft.com/office/powerpoint/2010/main" val="154721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65C5A354-F7DA-451A-BE82-E68F714CAAF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C92F8DDC-267F-4EF9-AA9D-53E1D428A858}"/>
              </a:ext>
            </a:extLst>
          </p:cNvPr>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A570AD4D-C9B4-49C6-BD05-8368A44A43C3}"/>
              </a:ext>
            </a:extLst>
          </p:cNvPr>
          <p:cNvSpPr>
            <a:spLocks noGrp="1"/>
          </p:cNvSpPr>
          <p:nvPr>
            <p:ph type="dt" sz="half" idx="10"/>
          </p:nvPr>
        </p:nvSpPr>
        <p:spPr/>
        <p:txBody>
          <a:bodyPr/>
          <a:lstStyle/>
          <a:p>
            <a:fld id="{2A5DD810-5863-424E-8283-34FC977A6A37}" type="datetimeFigureOut">
              <a:rPr lang="he-IL" smtClean="0"/>
              <a:t>י"ד/טבת/תשע"ט</a:t>
            </a:fld>
            <a:endParaRPr lang="he-IL"/>
          </a:p>
        </p:txBody>
      </p:sp>
      <p:sp>
        <p:nvSpPr>
          <p:cNvPr id="5" name="מציין מיקום של כותרת תחתונה 4">
            <a:extLst>
              <a:ext uri="{FF2B5EF4-FFF2-40B4-BE49-F238E27FC236}">
                <a16:creationId xmlns:a16="http://schemas.microsoft.com/office/drawing/2014/main" xmlns="" id="{F70D8F2D-94EF-41FF-AAB7-2122134D564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5D9895A4-D6AD-42D3-9118-3D811C4298F0}"/>
              </a:ext>
            </a:extLst>
          </p:cNvPr>
          <p:cNvSpPr>
            <a:spLocks noGrp="1"/>
          </p:cNvSpPr>
          <p:nvPr>
            <p:ph type="sldNum" sz="quarter" idx="12"/>
          </p:nvPr>
        </p:nvSpPr>
        <p:spPr/>
        <p:txBody>
          <a:bodyPr/>
          <a:lstStyle/>
          <a:p>
            <a:fld id="{D8A43A20-AE87-4057-AA50-FAACA6F11765}" type="slidenum">
              <a:rPr lang="he-IL" smtClean="0"/>
              <a:t>‹#›</a:t>
            </a:fld>
            <a:endParaRPr lang="he-IL"/>
          </a:p>
        </p:txBody>
      </p:sp>
    </p:spTree>
    <p:extLst>
      <p:ext uri="{BB962C8B-B14F-4D97-AF65-F5344CB8AC3E}">
        <p14:creationId xmlns:p14="http://schemas.microsoft.com/office/powerpoint/2010/main" val="233719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A62AF28F-28AA-4BEB-B0AD-185D081F970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B1288A37-62F3-480F-878C-620A543FBC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a:extLst>
              <a:ext uri="{FF2B5EF4-FFF2-40B4-BE49-F238E27FC236}">
                <a16:creationId xmlns:a16="http://schemas.microsoft.com/office/drawing/2014/main" xmlns="" id="{47A8090C-3E39-4544-A3BF-E04AB7887649}"/>
              </a:ext>
            </a:extLst>
          </p:cNvPr>
          <p:cNvSpPr>
            <a:spLocks noGrp="1"/>
          </p:cNvSpPr>
          <p:nvPr>
            <p:ph type="dt" sz="half" idx="10"/>
          </p:nvPr>
        </p:nvSpPr>
        <p:spPr/>
        <p:txBody>
          <a:bodyPr/>
          <a:lstStyle/>
          <a:p>
            <a:fld id="{2A5DD810-5863-424E-8283-34FC977A6A37}" type="datetimeFigureOut">
              <a:rPr lang="he-IL" smtClean="0"/>
              <a:t>י"ד/טבת/תשע"ט</a:t>
            </a:fld>
            <a:endParaRPr lang="he-IL"/>
          </a:p>
        </p:txBody>
      </p:sp>
      <p:sp>
        <p:nvSpPr>
          <p:cNvPr id="5" name="מציין מיקום של כותרת תחתונה 4">
            <a:extLst>
              <a:ext uri="{FF2B5EF4-FFF2-40B4-BE49-F238E27FC236}">
                <a16:creationId xmlns:a16="http://schemas.microsoft.com/office/drawing/2014/main" xmlns="" id="{8B4C73C2-6F8D-4AEC-B5E6-63E19876627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576A77DC-A5B5-4BC2-8DF9-A79D77B9A5B0}"/>
              </a:ext>
            </a:extLst>
          </p:cNvPr>
          <p:cNvSpPr>
            <a:spLocks noGrp="1"/>
          </p:cNvSpPr>
          <p:nvPr>
            <p:ph type="sldNum" sz="quarter" idx="12"/>
          </p:nvPr>
        </p:nvSpPr>
        <p:spPr/>
        <p:txBody>
          <a:bodyPr/>
          <a:lstStyle/>
          <a:p>
            <a:fld id="{D8A43A20-AE87-4057-AA50-FAACA6F11765}" type="slidenum">
              <a:rPr lang="he-IL" smtClean="0"/>
              <a:t>‹#›</a:t>
            </a:fld>
            <a:endParaRPr lang="he-IL"/>
          </a:p>
        </p:txBody>
      </p:sp>
    </p:spTree>
    <p:extLst>
      <p:ext uri="{BB962C8B-B14F-4D97-AF65-F5344CB8AC3E}">
        <p14:creationId xmlns:p14="http://schemas.microsoft.com/office/powerpoint/2010/main" val="119421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0329D1B6-5909-4AE9-8FE9-B2DF9575D06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0D0C7F6B-E423-45E6-9D1F-0CBA12F8803E}"/>
              </a:ext>
            </a:extLst>
          </p:cNvPr>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xmlns="" id="{F458EEF6-7BD3-40DC-B087-AE51A50F5497}"/>
              </a:ext>
            </a:extLst>
          </p:cNvPr>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xmlns="" id="{5B0017AE-92D6-459B-ABA1-BAE35FA57BAF}"/>
              </a:ext>
            </a:extLst>
          </p:cNvPr>
          <p:cNvSpPr>
            <a:spLocks noGrp="1"/>
          </p:cNvSpPr>
          <p:nvPr>
            <p:ph type="dt" sz="half" idx="10"/>
          </p:nvPr>
        </p:nvSpPr>
        <p:spPr/>
        <p:txBody>
          <a:bodyPr/>
          <a:lstStyle/>
          <a:p>
            <a:fld id="{2A5DD810-5863-424E-8283-34FC977A6A37}" type="datetimeFigureOut">
              <a:rPr lang="he-IL" smtClean="0"/>
              <a:t>י"ד/טבת/תשע"ט</a:t>
            </a:fld>
            <a:endParaRPr lang="he-IL"/>
          </a:p>
        </p:txBody>
      </p:sp>
      <p:sp>
        <p:nvSpPr>
          <p:cNvPr id="6" name="מציין מיקום של כותרת תחתונה 5">
            <a:extLst>
              <a:ext uri="{FF2B5EF4-FFF2-40B4-BE49-F238E27FC236}">
                <a16:creationId xmlns:a16="http://schemas.microsoft.com/office/drawing/2014/main" xmlns="" id="{BA3C6C3B-D933-4E75-9527-C6B4C3ACF2C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7383A57E-9814-4258-8F06-BAC4194FE873}"/>
              </a:ext>
            </a:extLst>
          </p:cNvPr>
          <p:cNvSpPr>
            <a:spLocks noGrp="1"/>
          </p:cNvSpPr>
          <p:nvPr>
            <p:ph type="sldNum" sz="quarter" idx="12"/>
          </p:nvPr>
        </p:nvSpPr>
        <p:spPr/>
        <p:txBody>
          <a:bodyPr/>
          <a:lstStyle/>
          <a:p>
            <a:fld id="{D8A43A20-AE87-4057-AA50-FAACA6F11765}" type="slidenum">
              <a:rPr lang="he-IL" smtClean="0"/>
              <a:t>‹#›</a:t>
            </a:fld>
            <a:endParaRPr lang="he-IL"/>
          </a:p>
        </p:txBody>
      </p:sp>
    </p:spTree>
    <p:extLst>
      <p:ext uri="{BB962C8B-B14F-4D97-AF65-F5344CB8AC3E}">
        <p14:creationId xmlns:p14="http://schemas.microsoft.com/office/powerpoint/2010/main" val="16532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6F3C7029-FECB-4A5C-A32F-06F5211D305B}"/>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7AFED128-F5F4-445E-93D9-54722E1EB0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a:extLst>
              <a:ext uri="{FF2B5EF4-FFF2-40B4-BE49-F238E27FC236}">
                <a16:creationId xmlns:a16="http://schemas.microsoft.com/office/drawing/2014/main" xmlns="" id="{8AC131D4-39D2-4324-9FD7-81C533CB6B3D}"/>
              </a:ext>
            </a:extLst>
          </p:cNvPr>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xmlns="" id="{C2CC62D5-CF7D-4F99-B4A6-FA8B31846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a:extLst>
              <a:ext uri="{FF2B5EF4-FFF2-40B4-BE49-F238E27FC236}">
                <a16:creationId xmlns:a16="http://schemas.microsoft.com/office/drawing/2014/main" xmlns="" id="{5A8EE7D3-2405-47EA-B7F0-A254853E926D}"/>
              </a:ext>
            </a:extLst>
          </p:cNvPr>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xmlns="" id="{0865CCC6-EA77-4E6A-90AD-2DF053201CF4}"/>
              </a:ext>
            </a:extLst>
          </p:cNvPr>
          <p:cNvSpPr>
            <a:spLocks noGrp="1"/>
          </p:cNvSpPr>
          <p:nvPr>
            <p:ph type="dt" sz="half" idx="10"/>
          </p:nvPr>
        </p:nvSpPr>
        <p:spPr/>
        <p:txBody>
          <a:bodyPr/>
          <a:lstStyle/>
          <a:p>
            <a:fld id="{2A5DD810-5863-424E-8283-34FC977A6A37}" type="datetimeFigureOut">
              <a:rPr lang="he-IL" smtClean="0"/>
              <a:t>י"ד/טבת/תשע"ט</a:t>
            </a:fld>
            <a:endParaRPr lang="he-IL"/>
          </a:p>
        </p:txBody>
      </p:sp>
      <p:sp>
        <p:nvSpPr>
          <p:cNvPr id="8" name="מציין מיקום של כותרת תחתונה 7">
            <a:extLst>
              <a:ext uri="{FF2B5EF4-FFF2-40B4-BE49-F238E27FC236}">
                <a16:creationId xmlns:a16="http://schemas.microsoft.com/office/drawing/2014/main" xmlns="" id="{BF7FC510-88A5-4838-B2A8-68AB70C678A2}"/>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xmlns="" id="{9CAB6C0B-6889-4AD4-BAF5-48033F34BBCB}"/>
              </a:ext>
            </a:extLst>
          </p:cNvPr>
          <p:cNvSpPr>
            <a:spLocks noGrp="1"/>
          </p:cNvSpPr>
          <p:nvPr>
            <p:ph type="sldNum" sz="quarter" idx="12"/>
          </p:nvPr>
        </p:nvSpPr>
        <p:spPr/>
        <p:txBody>
          <a:bodyPr/>
          <a:lstStyle/>
          <a:p>
            <a:fld id="{D8A43A20-AE87-4057-AA50-FAACA6F11765}" type="slidenum">
              <a:rPr lang="he-IL" smtClean="0"/>
              <a:t>‹#›</a:t>
            </a:fld>
            <a:endParaRPr lang="he-IL"/>
          </a:p>
        </p:txBody>
      </p:sp>
    </p:spTree>
    <p:extLst>
      <p:ext uri="{BB962C8B-B14F-4D97-AF65-F5344CB8AC3E}">
        <p14:creationId xmlns:p14="http://schemas.microsoft.com/office/powerpoint/2010/main" val="71913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005E913C-C3BE-4A90-B56A-1B15B521543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xmlns="" id="{7A34B996-C957-412E-B497-10A6F9E430E9}"/>
              </a:ext>
            </a:extLst>
          </p:cNvPr>
          <p:cNvSpPr>
            <a:spLocks noGrp="1"/>
          </p:cNvSpPr>
          <p:nvPr>
            <p:ph type="dt" sz="half" idx="10"/>
          </p:nvPr>
        </p:nvSpPr>
        <p:spPr/>
        <p:txBody>
          <a:bodyPr/>
          <a:lstStyle/>
          <a:p>
            <a:fld id="{2A5DD810-5863-424E-8283-34FC977A6A37}" type="datetimeFigureOut">
              <a:rPr lang="he-IL" smtClean="0"/>
              <a:t>י"ד/טבת/תשע"ט</a:t>
            </a:fld>
            <a:endParaRPr lang="he-IL"/>
          </a:p>
        </p:txBody>
      </p:sp>
      <p:sp>
        <p:nvSpPr>
          <p:cNvPr id="4" name="מציין מיקום של כותרת תחתונה 3">
            <a:extLst>
              <a:ext uri="{FF2B5EF4-FFF2-40B4-BE49-F238E27FC236}">
                <a16:creationId xmlns:a16="http://schemas.microsoft.com/office/drawing/2014/main" xmlns="" id="{7123DB79-9385-4402-9775-C587DCF46A99}"/>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xmlns="" id="{652FE603-B190-4C2B-A1A3-743426F62982}"/>
              </a:ext>
            </a:extLst>
          </p:cNvPr>
          <p:cNvSpPr>
            <a:spLocks noGrp="1"/>
          </p:cNvSpPr>
          <p:nvPr>
            <p:ph type="sldNum" sz="quarter" idx="12"/>
          </p:nvPr>
        </p:nvSpPr>
        <p:spPr/>
        <p:txBody>
          <a:bodyPr/>
          <a:lstStyle/>
          <a:p>
            <a:fld id="{D8A43A20-AE87-4057-AA50-FAACA6F11765}" type="slidenum">
              <a:rPr lang="he-IL" smtClean="0"/>
              <a:t>‹#›</a:t>
            </a:fld>
            <a:endParaRPr lang="he-IL"/>
          </a:p>
        </p:txBody>
      </p:sp>
    </p:spTree>
    <p:extLst>
      <p:ext uri="{BB962C8B-B14F-4D97-AF65-F5344CB8AC3E}">
        <p14:creationId xmlns:p14="http://schemas.microsoft.com/office/powerpoint/2010/main" val="138629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xmlns="" id="{71B70A18-9A9F-4065-A4BC-3A040B62E149}"/>
              </a:ext>
            </a:extLst>
          </p:cNvPr>
          <p:cNvSpPr>
            <a:spLocks noGrp="1"/>
          </p:cNvSpPr>
          <p:nvPr>
            <p:ph type="dt" sz="half" idx="10"/>
          </p:nvPr>
        </p:nvSpPr>
        <p:spPr/>
        <p:txBody>
          <a:bodyPr/>
          <a:lstStyle/>
          <a:p>
            <a:fld id="{2A5DD810-5863-424E-8283-34FC977A6A37}" type="datetimeFigureOut">
              <a:rPr lang="he-IL" smtClean="0"/>
              <a:t>י"ד/טבת/תשע"ט</a:t>
            </a:fld>
            <a:endParaRPr lang="he-IL"/>
          </a:p>
        </p:txBody>
      </p:sp>
      <p:sp>
        <p:nvSpPr>
          <p:cNvPr id="3" name="מציין מיקום של כותרת תחתונה 2">
            <a:extLst>
              <a:ext uri="{FF2B5EF4-FFF2-40B4-BE49-F238E27FC236}">
                <a16:creationId xmlns:a16="http://schemas.microsoft.com/office/drawing/2014/main" xmlns="" id="{9347D2C1-045F-4CEB-995F-DE643B8E52AC}"/>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xmlns="" id="{38C15C90-5745-4BB9-A21D-0E4040796E8C}"/>
              </a:ext>
            </a:extLst>
          </p:cNvPr>
          <p:cNvSpPr>
            <a:spLocks noGrp="1"/>
          </p:cNvSpPr>
          <p:nvPr>
            <p:ph type="sldNum" sz="quarter" idx="12"/>
          </p:nvPr>
        </p:nvSpPr>
        <p:spPr/>
        <p:txBody>
          <a:bodyPr/>
          <a:lstStyle/>
          <a:p>
            <a:fld id="{D8A43A20-AE87-4057-AA50-FAACA6F11765}" type="slidenum">
              <a:rPr lang="he-IL" smtClean="0"/>
              <a:t>‹#›</a:t>
            </a:fld>
            <a:endParaRPr lang="he-IL"/>
          </a:p>
        </p:txBody>
      </p:sp>
    </p:spTree>
    <p:extLst>
      <p:ext uri="{BB962C8B-B14F-4D97-AF65-F5344CB8AC3E}">
        <p14:creationId xmlns:p14="http://schemas.microsoft.com/office/powerpoint/2010/main" val="201401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14290737-9704-446B-9EB2-5B07FB033F3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2ED2259D-23F7-4F34-8D01-A6AB9C3D6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xmlns="" id="{749EA05F-9713-449D-A577-F0110B7A9F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xmlns="" id="{302D97F5-BFF1-4BC5-A4FC-3B222DC7BC16}"/>
              </a:ext>
            </a:extLst>
          </p:cNvPr>
          <p:cNvSpPr>
            <a:spLocks noGrp="1"/>
          </p:cNvSpPr>
          <p:nvPr>
            <p:ph type="dt" sz="half" idx="10"/>
          </p:nvPr>
        </p:nvSpPr>
        <p:spPr/>
        <p:txBody>
          <a:bodyPr/>
          <a:lstStyle/>
          <a:p>
            <a:fld id="{2A5DD810-5863-424E-8283-34FC977A6A37}" type="datetimeFigureOut">
              <a:rPr lang="he-IL" smtClean="0"/>
              <a:t>י"ד/טבת/תשע"ט</a:t>
            </a:fld>
            <a:endParaRPr lang="he-IL"/>
          </a:p>
        </p:txBody>
      </p:sp>
      <p:sp>
        <p:nvSpPr>
          <p:cNvPr id="6" name="מציין מיקום של כותרת תחתונה 5">
            <a:extLst>
              <a:ext uri="{FF2B5EF4-FFF2-40B4-BE49-F238E27FC236}">
                <a16:creationId xmlns:a16="http://schemas.microsoft.com/office/drawing/2014/main" xmlns="" id="{0C39C6E9-67C5-4802-A565-C7B75620E72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7775A644-C5B2-4486-8A18-98568CDF80BB}"/>
              </a:ext>
            </a:extLst>
          </p:cNvPr>
          <p:cNvSpPr>
            <a:spLocks noGrp="1"/>
          </p:cNvSpPr>
          <p:nvPr>
            <p:ph type="sldNum" sz="quarter" idx="12"/>
          </p:nvPr>
        </p:nvSpPr>
        <p:spPr/>
        <p:txBody>
          <a:bodyPr/>
          <a:lstStyle/>
          <a:p>
            <a:fld id="{D8A43A20-AE87-4057-AA50-FAACA6F11765}" type="slidenum">
              <a:rPr lang="he-IL" smtClean="0"/>
              <a:t>‹#›</a:t>
            </a:fld>
            <a:endParaRPr lang="he-IL"/>
          </a:p>
        </p:txBody>
      </p:sp>
    </p:spTree>
    <p:extLst>
      <p:ext uri="{BB962C8B-B14F-4D97-AF65-F5344CB8AC3E}">
        <p14:creationId xmlns:p14="http://schemas.microsoft.com/office/powerpoint/2010/main" val="4261271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C2BEAEDE-F9CF-4F79-937D-9BD94D79761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xmlns="" id="{436D8BF0-6094-4A97-9F4F-849BA262F6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xmlns="" id="{6F931241-7D68-463C-B720-BA04246BC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xmlns="" id="{76FEFCF9-6827-41CE-8942-B28F3BB9CF63}"/>
              </a:ext>
            </a:extLst>
          </p:cNvPr>
          <p:cNvSpPr>
            <a:spLocks noGrp="1"/>
          </p:cNvSpPr>
          <p:nvPr>
            <p:ph type="dt" sz="half" idx="10"/>
          </p:nvPr>
        </p:nvSpPr>
        <p:spPr/>
        <p:txBody>
          <a:bodyPr/>
          <a:lstStyle/>
          <a:p>
            <a:fld id="{2A5DD810-5863-424E-8283-34FC977A6A37}" type="datetimeFigureOut">
              <a:rPr lang="he-IL" smtClean="0"/>
              <a:t>י"ד/טבת/תשע"ט</a:t>
            </a:fld>
            <a:endParaRPr lang="he-IL"/>
          </a:p>
        </p:txBody>
      </p:sp>
      <p:sp>
        <p:nvSpPr>
          <p:cNvPr id="6" name="מציין מיקום של כותרת תחתונה 5">
            <a:extLst>
              <a:ext uri="{FF2B5EF4-FFF2-40B4-BE49-F238E27FC236}">
                <a16:creationId xmlns:a16="http://schemas.microsoft.com/office/drawing/2014/main" xmlns="" id="{8D92FD67-6229-4C28-B65F-3BAE7D0C9B9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BEB6EA78-E97C-46F5-8EE4-1C3DF920F7C6}"/>
              </a:ext>
            </a:extLst>
          </p:cNvPr>
          <p:cNvSpPr>
            <a:spLocks noGrp="1"/>
          </p:cNvSpPr>
          <p:nvPr>
            <p:ph type="sldNum" sz="quarter" idx="12"/>
          </p:nvPr>
        </p:nvSpPr>
        <p:spPr/>
        <p:txBody>
          <a:bodyPr/>
          <a:lstStyle/>
          <a:p>
            <a:fld id="{D8A43A20-AE87-4057-AA50-FAACA6F11765}" type="slidenum">
              <a:rPr lang="he-IL" smtClean="0"/>
              <a:t>‹#›</a:t>
            </a:fld>
            <a:endParaRPr lang="he-IL"/>
          </a:p>
        </p:txBody>
      </p:sp>
    </p:spTree>
    <p:extLst>
      <p:ext uri="{BB962C8B-B14F-4D97-AF65-F5344CB8AC3E}">
        <p14:creationId xmlns:p14="http://schemas.microsoft.com/office/powerpoint/2010/main" val="32161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xmlns="" id="{4EDD52D9-6EC8-438F-B8E3-F229FECFA64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081923A5-F6BC-4CB6-8909-36718834FE9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08FEF381-7F47-4D0D-B2FB-21106F849F9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A5DD810-5863-424E-8283-34FC977A6A37}" type="datetimeFigureOut">
              <a:rPr lang="he-IL" smtClean="0"/>
              <a:t>י"ד/טבת/תשע"ט</a:t>
            </a:fld>
            <a:endParaRPr lang="he-IL"/>
          </a:p>
        </p:txBody>
      </p:sp>
      <p:sp>
        <p:nvSpPr>
          <p:cNvPr id="5" name="מציין מיקום של כותרת תחתונה 4">
            <a:extLst>
              <a:ext uri="{FF2B5EF4-FFF2-40B4-BE49-F238E27FC236}">
                <a16:creationId xmlns:a16="http://schemas.microsoft.com/office/drawing/2014/main" xmlns="" id="{D1BFB84E-7866-438A-849C-4AB266280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xmlns="" id="{11618BEC-A5B9-4892-9B76-C6B2DE8D85B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8A43A20-AE87-4057-AA50-FAACA6F11765}" type="slidenum">
              <a:rPr lang="he-IL" smtClean="0"/>
              <a:t>‹#›</a:t>
            </a:fld>
            <a:endParaRPr lang="he-IL"/>
          </a:p>
        </p:txBody>
      </p:sp>
    </p:spTree>
    <p:extLst>
      <p:ext uri="{BB962C8B-B14F-4D97-AF65-F5344CB8AC3E}">
        <p14:creationId xmlns:p14="http://schemas.microsoft.com/office/powerpoint/2010/main" val="3409880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5C6FB5CB-AE4C-4D63-A178-491D3FDC6369}"/>
              </a:ext>
            </a:extLst>
          </p:cNvPr>
          <p:cNvSpPr>
            <a:spLocks noGrp="1"/>
          </p:cNvSpPr>
          <p:nvPr>
            <p:ph type="title"/>
          </p:nvPr>
        </p:nvSpPr>
        <p:spPr>
          <a:ln>
            <a:solidFill>
              <a:srgbClr val="00B0F0"/>
            </a:solidFill>
          </a:ln>
        </p:spPr>
        <p:txBody>
          <a:bodyPr>
            <a:normAutofit/>
          </a:bodyPr>
          <a:lstStyle/>
          <a:p>
            <a:r>
              <a:rPr lang="he-IL" sz="5000" dirty="0"/>
              <a:t>אביטל </a:t>
            </a:r>
            <a:r>
              <a:rPr lang="he-IL" sz="5000" dirty="0" err="1"/>
              <a:t>טבצ'ניק</a:t>
            </a:r>
            <a:r>
              <a:rPr lang="he-IL" sz="5000" dirty="0"/>
              <a:t/>
            </a:r>
            <a:br>
              <a:rPr lang="he-IL" sz="5000" dirty="0"/>
            </a:br>
            <a:endParaRPr lang="he-IL" sz="5000" dirty="0"/>
          </a:p>
        </p:txBody>
      </p:sp>
      <p:pic>
        <p:nvPicPr>
          <p:cNvPr id="7" name="מציין מיקום תוכן 6">
            <a:extLst>
              <a:ext uri="{FF2B5EF4-FFF2-40B4-BE49-F238E27FC236}">
                <a16:creationId xmlns:a16="http://schemas.microsoft.com/office/drawing/2014/main" xmlns="" id="{279CC271-274F-4C4E-AF0E-9FBF7978BCE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60181" y="457200"/>
            <a:ext cx="6092031" cy="5283930"/>
          </a:xfrm>
        </p:spPr>
      </p:pic>
      <p:sp>
        <p:nvSpPr>
          <p:cNvPr id="4" name="מציין מיקום טקסט 3">
            <a:extLst>
              <a:ext uri="{FF2B5EF4-FFF2-40B4-BE49-F238E27FC236}">
                <a16:creationId xmlns:a16="http://schemas.microsoft.com/office/drawing/2014/main" xmlns="" id="{A21C5FEE-AFC6-449B-B69A-11F2C1188CDF}"/>
              </a:ext>
            </a:extLst>
          </p:cNvPr>
          <p:cNvSpPr>
            <a:spLocks noGrp="1"/>
          </p:cNvSpPr>
          <p:nvPr>
            <p:ph type="body" sz="half" idx="2"/>
          </p:nvPr>
        </p:nvSpPr>
        <p:spPr/>
        <p:txBody>
          <a:bodyPr>
            <a:normAutofit/>
          </a:bodyPr>
          <a:lstStyle/>
          <a:p>
            <a:r>
              <a:rPr lang="he-IL" sz="4400" dirty="0"/>
              <a:t>עורכת דין לתעבורה-</a:t>
            </a:r>
          </a:p>
          <a:p>
            <a:r>
              <a:rPr lang="he-IL" sz="4400" dirty="0"/>
              <a:t>תובעת משטרתית בדימוס</a:t>
            </a:r>
          </a:p>
        </p:txBody>
      </p:sp>
    </p:spTree>
    <p:extLst>
      <p:ext uri="{BB962C8B-B14F-4D97-AF65-F5344CB8AC3E}">
        <p14:creationId xmlns:p14="http://schemas.microsoft.com/office/powerpoint/2010/main" val="4235989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FC2D71D1-83D8-47EF-84F9-C47F1E8FBABD}"/>
              </a:ext>
            </a:extLst>
          </p:cNvPr>
          <p:cNvSpPr>
            <a:spLocks noGrp="1"/>
          </p:cNvSpPr>
          <p:nvPr>
            <p:ph type="title"/>
          </p:nvPr>
        </p:nvSpPr>
        <p:spPr>
          <a:xfrm>
            <a:off x="838200" y="380115"/>
            <a:ext cx="10515600" cy="1325563"/>
          </a:xfrm>
        </p:spPr>
        <p:txBody>
          <a:bodyPr>
            <a:normAutofit/>
          </a:bodyPr>
          <a:lstStyle/>
          <a:p>
            <a:pPr algn="ctr"/>
            <a:r>
              <a:rPr lang="he-IL" sz="4000" b="1" dirty="0">
                <a:solidFill>
                  <a:srgbClr val="00B0F0"/>
                </a:solidFill>
              </a:rPr>
              <a:t>האם מותר לדבר תוך כדי עמידה ברמזור אדום?</a:t>
            </a:r>
          </a:p>
        </p:txBody>
      </p:sp>
      <p:sp>
        <p:nvSpPr>
          <p:cNvPr id="3" name="מציין מיקום תוכן 2">
            <a:extLst>
              <a:ext uri="{FF2B5EF4-FFF2-40B4-BE49-F238E27FC236}">
                <a16:creationId xmlns:a16="http://schemas.microsoft.com/office/drawing/2014/main" xmlns="" id="{6F383469-BF19-4C2A-BDFE-E6E796EC1711}"/>
              </a:ext>
            </a:extLst>
          </p:cNvPr>
          <p:cNvSpPr>
            <a:spLocks noGrp="1"/>
          </p:cNvSpPr>
          <p:nvPr>
            <p:ph idx="1"/>
          </p:nvPr>
        </p:nvSpPr>
        <p:spPr/>
        <p:txBody>
          <a:bodyPr/>
          <a:lstStyle/>
          <a:p>
            <a:pPr algn="just"/>
            <a:r>
              <a:rPr lang="he-IL" dirty="0"/>
              <a:t>בנושא זה קיימת פסיקה סותרת של בתי משפט מחוזיים.</a:t>
            </a:r>
          </a:p>
          <a:p>
            <a:pPr algn="just"/>
            <a:r>
              <a:rPr lang="he-IL" dirty="0"/>
              <a:t>הפסיקה </a:t>
            </a:r>
            <a:r>
              <a:rPr lang="he-IL" b="1" dirty="0"/>
              <a:t>המחמירה</a:t>
            </a:r>
            <a:r>
              <a:rPr lang="he-IL" dirty="0"/>
              <a:t> קובעת, כי אסור לדבר גם תוך כדי עמידה ברמזור. בית המשפט מנתח את המושג "</a:t>
            </a:r>
            <a:r>
              <a:rPr lang="he-IL" b="1" dirty="0"/>
              <a:t>כל עוד הרכב בתנועה</a:t>
            </a:r>
            <a:r>
              <a:rPr lang="he-IL" dirty="0"/>
              <a:t>". לקביעת בית המשפט המחוזי, גם עמידה ברמזור זו נהיגה, הרכב מונע, הנהג לא יכול לעזוב את הרכב.. זו נהיגה..(אפשר ללכת לקנות פלאפל ולחזור? –ש' </a:t>
            </a:r>
            <a:r>
              <a:rPr lang="he-IL" dirty="0" err="1"/>
              <a:t>איזקסון</a:t>
            </a:r>
            <a:r>
              <a:rPr lang="he-IL" dirty="0"/>
              <a:t>).</a:t>
            </a:r>
          </a:p>
          <a:p>
            <a:pPr algn="just"/>
            <a:r>
              <a:rPr lang="he-IL" dirty="0"/>
              <a:t>הפסיקה </a:t>
            </a:r>
            <a:r>
              <a:rPr lang="he-IL" b="1" dirty="0"/>
              <a:t>המקלה</a:t>
            </a:r>
            <a:r>
              <a:rPr lang="he-IL" dirty="0"/>
              <a:t> קובעת כי ברמזור , </a:t>
            </a:r>
            <a:r>
              <a:rPr lang="he-IL" dirty="0" err="1"/>
              <a:t>בעמידה,</a:t>
            </a:r>
            <a:r>
              <a:rPr lang="he-IL" b="1" dirty="0" err="1"/>
              <a:t>מותר</a:t>
            </a:r>
            <a:r>
              <a:rPr lang="he-IL" dirty="0"/>
              <a:t> להשתמש בפלאפון...</a:t>
            </a:r>
          </a:p>
          <a:p>
            <a:pPr algn="just"/>
            <a:r>
              <a:rPr lang="he-IL" b="1" dirty="0"/>
              <a:t>המשטרה-</a:t>
            </a:r>
            <a:r>
              <a:rPr lang="he-IL" dirty="0"/>
              <a:t> לרוב- לא אוכפת. ואולם, אם מיד אחרי שהרכב החל בנסיעה עם התחלפות הרמזור השימוש ימשיך.. יקבל הנהג דו"ח..</a:t>
            </a:r>
          </a:p>
          <a:p>
            <a:pPr algn="just"/>
            <a:r>
              <a:rPr lang="he-IL" dirty="0"/>
              <a:t>גם </a:t>
            </a:r>
            <a:r>
              <a:rPr lang="he-IL" b="1" dirty="0"/>
              <a:t>בפקק</a:t>
            </a:r>
            <a:r>
              <a:rPr lang="he-IL" dirty="0"/>
              <a:t>  - אין להשתמש, ירשם דו"ח.</a:t>
            </a:r>
          </a:p>
        </p:txBody>
      </p:sp>
    </p:spTree>
    <p:extLst>
      <p:ext uri="{BB962C8B-B14F-4D97-AF65-F5344CB8AC3E}">
        <p14:creationId xmlns:p14="http://schemas.microsoft.com/office/powerpoint/2010/main" val="1469047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FDE88CE0-C53F-466D-8906-CDC4DFEBCEB2}"/>
              </a:ext>
            </a:extLst>
          </p:cNvPr>
          <p:cNvSpPr>
            <a:spLocks noGrp="1"/>
          </p:cNvSpPr>
          <p:nvPr>
            <p:ph type="title"/>
          </p:nvPr>
        </p:nvSpPr>
        <p:spPr/>
        <p:txBody>
          <a:bodyPr/>
          <a:lstStyle/>
          <a:p>
            <a:pPr algn="ctr"/>
            <a:r>
              <a:rPr lang="he-IL" b="1" dirty="0">
                <a:solidFill>
                  <a:srgbClr val="00B0F0"/>
                </a:solidFill>
              </a:rPr>
              <a:t>מה המשמעות של להחזיק ההגה בשתי ידיים?</a:t>
            </a:r>
          </a:p>
        </p:txBody>
      </p:sp>
      <p:sp>
        <p:nvSpPr>
          <p:cNvPr id="3" name="מציין מיקום תוכן 2">
            <a:extLst>
              <a:ext uri="{FF2B5EF4-FFF2-40B4-BE49-F238E27FC236}">
                <a16:creationId xmlns:a16="http://schemas.microsoft.com/office/drawing/2014/main" xmlns="" id="{10E93085-F906-4BAF-8D56-A58F4D583EF0}"/>
              </a:ext>
            </a:extLst>
          </p:cNvPr>
          <p:cNvSpPr>
            <a:spLocks noGrp="1"/>
          </p:cNvSpPr>
          <p:nvPr>
            <p:ph idx="1"/>
          </p:nvPr>
        </p:nvSpPr>
        <p:spPr/>
        <p:txBody>
          <a:bodyPr/>
          <a:lstStyle/>
          <a:p>
            <a:r>
              <a:rPr lang="he-IL" dirty="0"/>
              <a:t>המחוקק התכוון </a:t>
            </a:r>
            <a:r>
              <a:rPr lang="he-IL" dirty="0" err="1"/>
              <a:t>לאמר</a:t>
            </a:r>
            <a:r>
              <a:rPr lang="he-IL" dirty="0"/>
              <a:t> כי מותר להוריד יד אחת מההגה רק לצורך </a:t>
            </a:r>
            <a:r>
              <a:rPr lang="he-IL" b="1" dirty="0"/>
              <a:t>תפעול הרכב. </a:t>
            </a:r>
          </a:p>
          <a:p>
            <a:endParaRPr lang="he-IL" b="1" dirty="0"/>
          </a:p>
          <a:p>
            <a:r>
              <a:rPr lang="he-IL" b="1" dirty="0">
                <a:solidFill>
                  <a:srgbClr val="00B0F0"/>
                </a:solidFill>
              </a:rPr>
              <a:t>מותר</a:t>
            </a:r>
            <a:r>
              <a:rPr lang="he-IL" dirty="0"/>
              <a:t>: להפעיל מזגן, לשנייה</a:t>
            </a:r>
            <a:r>
              <a:rPr lang="he-IL" b="1" dirty="0"/>
              <a:t>. </a:t>
            </a:r>
            <a:r>
              <a:rPr lang="he-IL" dirty="0"/>
              <a:t>לכוון תחנה </a:t>
            </a:r>
            <a:r>
              <a:rPr lang="he-IL" dirty="0" err="1"/>
              <a:t>ברדיו..לשנייה</a:t>
            </a:r>
            <a:r>
              <a:rPr lang="he-IL" dirty="0"/>
              <a:t>, להזיז הילוכים, להדליק אורות, לאותת וכדומה.</a:t>
            </a:r>
          </a:p>
          <a:p>
            <a:endParaRPr lang="he-IL" dirty="0"/>
          </a:p>
          <a:p>
            <a:r>
              <a:rPr lang="he-IL" b="1" dirty="0">
                <a:solidFill>
                  <a:srgbClr val="FF0000"/>
                </a:solidFill>
              </a:rPr>
              <a:t>אסור</a:t>
            </a:r>
            <a:r>
              <a:rPr lang="he-IL" dirty="0"/>
              <a:t>: לאכול, לשתות, לעשן, להתאפר וכדומה כשמורידים יד אחת מההגה.</a:t>
            </a:r>
            <a:endParaRPr lang="he-IL" b="1" dirty="0">
              <a:solidFill>
                <a:srgbClr val="FF0000"/>
              </a:solidFill>
            </a:endParaRPr>
          </a:p>
        </p:txBody>
      </p:sp>
    </p:spTree>
    <p:extLst>
      <p:ext uri="{BB962C8B-B14F-4D97-AF65-F5344CB8AC3E}">
        <p14:creationId xmlns:p14="http://schemas.microsoft.com/office/powerpoint/2010/main" val="2398958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7015319B-EC42-47BE-95E1-4AB4024B2105}"/>
              </a:ext>
            </a:extLst>
          </p:cNvPr>
          <p:cNvSpPr>
            <a:spLocks noGrp="1"/>
          </p:cNvSpPr>
          <p:nvPr>
            <p:ph type="title"/>
          </p:nvPr>
        </p:nvSpPr>
        <p:spPr/>
        <p:txBody>
          <a:bodyPr/>
          <a:lstStyle/>
          <a:p>
            <a:pPr algn="ctr"/>
            <a:r>
              <a:rPr lang="he-IL" dirty="0">
                <a:solidFill>
                  <a:srgbClr val="00B0F0"/>
                </a:solidFill>
              </a:rPr>
              <a:t>עוד בקטנה:</a:t>
            </a:r>
          </a:p>
        </p:txBody>
      </p:sp>
      <p:sp>
        <p:nvSpPr>
          <p:cNvPr id="3" name="מציין מיקום תוכן 2">
            <a:extLst>
              <a:ext uri="{FF2B5EF4-FFF2-40B4-BE49-F238E27FC236}">
                <a16:creationId xmlns:a16="http://schemas.microsoft.com/office/drawing/2014/main" xmlns="" id="{9ABF5602-1D8D-45A1-9D18-D4A6DA4A81DE}"/>
              </a:ext>
            </a:extLst>
          </p:cNvPr>
          <p:cNvSpPr>
            <a:spLocks noGrp="1"/>
          </p:cNvSpPr>
          <p:nvPr>
            <p:ph idx="1"/>
          </p:nvPr>
        </p:nvSpPr>
        <p:spPr/>
        <p:txBody>
          <a:bodyPr>
            <a:noAutofit/>
          </a:bodyPr>
          <a:lstStyle/>
          <a:p>
            <a:r>
              <a:rPr lang="he-IL" sz="2300" b="1" u="sng" dirty="0">
                <a:solidFill>
                  <a:srgbClr val="00B0F0"/>
                </a:solidFill>
              </a:rPr>
              <a:t>האם מותר להשתמש באזניות בעת הנהיגה</a:t>
            </a:r>
            <a:r>
              <a:rPr lang="he-IL" sz="2300" dirty="0">
                <a:solidFill>
                  <a:srgbClr val="00B0F0"/>
                </a:solidFill>
              </a:rPr>
              <a:t>? </a:t>
            </a:r>
          </a:p>
          <a:p>
            <a:r>
              <a:rPr lang="he-IL" sz="2300" dirty="0"/>
              <a:t>תקנה 169</a:t>
            </a:r>
            <a:r>
              <a:rPr lang="he-IL" sz="2300" dirty="0">
                <a:solidFill>
                  <a:srgbClr val="00B0F0"/>
                </a:solidFill>
              </a:rPr>
              <a:t>  לתקנות התעבורה קובעת : </a:t>
            </a:r>
            <a:r>
              <a:rPr lang="he-IL" sz="2300" dirty="0"/>
              <a:t>" לא ינהג אדם רכב....כשלאזניו צמודות אוזניות המחוברות למכשיר להשמעת צלילים או קולות..".</a:t>
            </a:r>
          </a:p>
          <a:p>
            <a:r>
              <a:rPr lang="he-IL" sz="2300" dirty="0"/>
              <a:t>ואולם, </a:t>
            </a:r>
            <a:r>
              <a:rPr lang="he-IL" sz="2300" b="1" dirty="0"/>
              <a:t>הפסיקה</a:t>
            </a:r>
            <a:r>
              <a:rPr lang="he-IL" sz="2300" dirty="0"/>
              <a:t> קבעה כי מותר לדבר בפלאפון כאשר </a:t>
            </a:r>
            <a:r>
              <a:rPr lang="he-IL" sz="2300" b="1" dirty="0"/>
              <a:t>אוזנייה אחת </a:t>
            </a:r>
            <a:r>
              <a:rPr lang="he-IL" sz="2300" dirty="0"/>
              <a:t>צמודה לאוזן.</a:t>
            </a:r>
          </a:p>
          <a:p>
            <a:r>
              <a:rPr lang="he-IL" sz="2300" b="1" u="sng" dirty="0">
                <a:solidFill>
                  <a:srgbClr val="00B0F0"/>
                </a:solidFill>
              </a:rPr>
              <a:t>האם רוכב אופנוע יכול להצמיד פלאפון לקסדה ולדבר?</a:t>
            </a:r>
          </a:p>
          <a:p>
            <a:pPr marL="0" indent="0">
              <a:buNone/>
            </a:pPr>
            <a:r>
              <a:rPr lang="he-IL" sz="2300" dirty="0"/>
              <a:t>הפסיקה קבעה כי הדבר דומה לאזניה אחת בתנאי שלא מורידים את הידיים מהכידון</a:t>
            </a:r>
            <a:r>
              <a:rPr lang="he-IL" sz="2300" dirty="0">
                <a:solidFill>
                  <a:srgbClr val="00B0F0"/>
                </a:solidFill>
              </a:rPr>
              <a:t>.</a:t>
            </a:r>
          </a:p>
          <a:p>
            <a:pPr marL="0" indent="0">
              <a:buNone/>
            </a:pPr>
            <a:r>
              <a:rPr lang="he-IL" sz="2300" b="1" u="sng" dirty="0">
                <a:solidFill>
                  <a:srgbClr val="00B0F0"/>
                </a:solidFill>
              </a:rPr>
              <a:t>מה דינו של מכשיר </a:t>
            </a:r>
            <a:r>
              <a:rPr lang="he-IL" sz="2300" b="1" u="sng" dirty="0" err="1">
                <a:solidFill>
                  <a:srgbClr val="00B0F0"/>
                </a:solidFill>
              </a:rPr>
              <a:t>מירס</a:t>
            </a:r>
            <a:r>
              <a:rPr lang="he-IL" sz="2300" b="1" u="sng" dirty="0">
                <a:solidFill>
                  <a:srgbClr val="00B0F0"/>
                </a:solidFill>
              </a:rPr>
              <a:t>? </a:t>
            </a:r>
          </a:p>
          <a:p>
            <a:pPr marL="0" indent="0">
              <a:buNone/>
            </a:pPr>
            <a:r>
              <a:rPr lang="he-IL" sz="2300" dirty="0"/>
              <a:t>על פי הפסיקה דינו כדין פלאפון- (</a:t>
            </a:r>
            <a:r>
              <a:rPr lang="he-IL" sz="2300" dirty="0" err="1"/>
              <a:t>רע"פ</a:t>
            </a:r>
            <a:r>
              <a:rPr lang="he-IL" sz="2300" dirty="0"/>
              <a:t> 7593/07)- שם נהג ברכב צבאי טען שהשתמש </a:t>
            </a:r>
            <a:r>
              <a:rPr lang="he-IL" sz="2300" dirty="0" err="1"/>
              <a:t>במירס</a:t>
            </a:r>
            <a:r>
              <a:rPr lang="he-IL" sz="2300" dirty="0"/>
              <a:t> לצורך פעילות צבאית. בית משפט הרשיע אותו בשימוש בפלאפון תוך כדי נהיגה וקבע כי שימוש </a:t>
            </a:r>
            <a:r>
              <a:rPr lang="he-IL" sz="2300" dirty="0" err="1"/>
              <a:t>במירס</a:t>
            </a:r>
            <a:r>
              <a:rPr lang="he-IL" sz="2300" dirty="0"/>
              <a:t> איננו "הבטחת פעילותו התקינה של הרכב".</a:t>
            </a:r>
          </a:p>
          <a:p>
            <a:pPr marL="0" indent="0">
              <a:buNone/>
            </a:pPr>
            <a:r>
              <a:rPr lang="he-IL" sz="2300" b="1" u="sng" dirty="0">
                <a:solidFill>
                  <a:srgbClr val="00B0F0"/>
                </a:solidFill>
              </a:rPr>
              <a:t>על איזה בסיס חוקי מותר לשוטרים להשתמש </a:t>
            </a:r>
            <a:r>
              <a:rPr lang="he-IL" sz="2300" b="1" u="sng" dirty="0" err="1">
                <a:solidFill>
                  <a:srgbClr val="00B0F0"/>
                </a:solidFill>
              </a:rPr>
              <a:t>במירס</a:t>
            </a:r>
            <a:r>
              <a:rPr lang="he-IL" sz="2300" b="1" u="sng" dirty="0">
                <a:solidFill>
                  <a:srgbClr val="00B0F0"/>
                </a:solidFill>
              </a:rPr>
              <a:t>?</a:t>
            </a:r>
          </a:p>
          <a:p>
            <a:pPr marL="0" indent="0">
              <a:buNone/>
            </a:pPr>
            <a:r>
              <a:rPr lang="he-IL" sz="2300" dirty="0"/>
              <a:t>תקנה 32 לתקנות התעבורה קובעת: "רכב של משטרת ישראל שהנוהג בו ממלא </a:t>
            </a:r>
            <a:r>
              <a:rPr lang="he-IL" sz="2300" b="1" dirty="0"/>
              <a:t>תפקיד רשמי בפועל, </a:t>
            </a:r>
            <a:r>
              <a:rPr lang="he-IL" sz="2300" dirty="0"/>
              <a:t>לא יחולו לגביו הוראות חלק ב' , אם היה בקיומן </a:t>
            </a:r>
            <a:r>
              <a:rPr lang="he-IL" sz="2300" b="1" dirty="0"/>
              <a:t>למנוע את מילוי תפקידו".</a:t>
            </a:r>
          </a:p>
        </p:txBody>
      </p:sp>
    </p:spTree>
    <p:extLst>
      <p:ext uri="{BB962C8B-B14F-4D97-AF65-F5344CB8AC3E}">
        <p14:creationId xmlns:p14="http://schemas.microsoft.com/office/powerpoint/2010/main" val="3161171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FEBFE009-C953-40E3-9EB2-2C3DC90F0077}"/>
              </a:ext>
            </a:extLst>
          </p:cNvPr>
          <p:cNvSpPr>
            <a:spLocks noGrp="1"/>
          </p:cNvSpPr>
          <p:nvPr>
            <p:ph type="title"/>
          </p:nvPr>
        </p:nvSpPr>
        <p:spPr/>
        <p:txBody>
          <a:bodyPr>
            <a:normAutofit fontScale="90000"/>
          </a:bodyPr>
          <a:lstStyle/>
          <a:p>
            <a:r>
              <a:rPr lang="he-IL" b="1" dirty="0">
                <a:solidFill>
                  <a:srgbClr val="00B0F0"/>
                </a:solidFill>
              </a:rPr>
              <a:t>ומהו העונש על שימוש בטלפון על פי תקנה 28 לתקנות התעבורה?</a:t>
            </a:r>
            <a:br>
              <a:rPr lang="he-IL" b="1" dirty="0">
                <a:solidFill>
                  <a:srgbClr val="00B0F0"/>
                </a:solidFill>
              </a:rPr>
            </a:br>
            <a:r>
              <a:rPr lang="he-IL" b="1" dirty="0">
                <a:solidFill>
                  <a:srgbClr val="00B0F0"/>
                </a:solidFill>
              </a:rPr>
              <a:t/>
            </a:r>
            <a:br>
              <a:rPr lang="he-IL" b="1" dirty="0">
                <a:solidFill>
                  <a:srgbClr val="00B0F0"/>
                </a:solidFill>
              </a:rPr>
            </a:br>
            <a:endParaRPr lang="he-IL" dirty="0"/>
          </a:p>
        </p:txBody>
      </p:sp>
      <p:sp>
        <p:nvSpPr>
          <p:cNvPr id="3" name="מציין מיקום תוכן 2">
            <a:extLst>
              <a:ext uri="{FF2B5EF4-FFF2-40B4-BE49-F238E27FC236}">
                <a16:creationId xmlns:a16="http://schemas.microsoft.com/office/drawing/2014/main" xmlns="" id="{A288FD35-EC01-4415-9CCC-5D5A70A840D8}"/>
              </a:ext>
            </a:extLst>
          </p:cNvPr>
          <p:cNvSpPr>
            <a:spLocks noGrp="1"/>
          </p:cNvSpPr>
          <p:nvPr>
            <p:ph idx="1"/>
          </p:nvPr>
        </p:nvSpPr>
        <p:spPr/>
        <p:txBody>
          <a:bodyPr/>
          <a:lstStyle/>
          <a:p>
            <a:r>
              <a:rPr lang="he-IL" dirty="0"/>
              <a:t>מכיוון שאגף התנועה קבע כי עבירת השימוש בפלאפון בנהיגה הינה עבירת "היסח הדעת":</a:t>
            </a:r>
          </a:p>
          <a:p>
            <a:endParaRPr lang="he-IL" dirty="0"/>
          </a:p>
          <a:p>
            <a:r>
              <a:rPr lang="he-IL" dirty="0"/>
              <a:t>העונש הוא קנס 1,000ש"ח ו-8 נקודות (מיום 5.1.2018.)</a:t>
            </a:r>
          </a:p>
          <a:p>
            <a:r>
              <a:rPr lang="he-IL" dirty="0"/>
              <a:t>לא ניתן לקבל אזהרה גם אם העבר </a:t>
            </a:r>
            <a:r>
              <a:rPr lang="he-IL" dirty="0" err="1"/>
              <a:t>התעבורתי</a:t>
            </a:r>
            <a:r>
              <a:rPr lang="he-IL" dirty="0"/>
              <a:t> של הנהג תקין.</a:t>
            </a:r>
          </a:p>
          <a:p>
            <a:r>
              <a:rPr lang="he-IL" dirty="0"/>
              <a:t> </a:t>
            </a:r>
            <a:r>
              <a:rPr lang="he-IL" dirty="0">
                <a:solidFill>
                  <a:srgbClr val="FF0000"/>
                </a:solidFill>
              </a:rPr>
              <a:t> יש לדעת: </a:t>
            </a:r>
            <a:r>
              <a:rPr lang="he-IL" dirty="0"/>
              <a:t>בכדי לאכוף את התקנה על השוטרים להוכיח כי הנהג אכן השתמש בפלאפון (בעיקר נגע בו) תוך כדי נהיגה.</a:t>
            </a:r>
          </a:p>
        </p:txBody>
      </p:sp>
    </p:spTree>
    <p:extLst>
      <p:ext uri="{BB962C8B-B14F-4D97-AF65-F5344CB8AC3E}">
        <p14:creationId xmlns:p14="http://schemas.microsoft.com/office/powerpoint/2010/main" val="2581935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12982456-BBBE-4B78-B5A1-75AE8A5D3B71}"/>
              </a:ext>
            </a:extLst>
          </p:cNvPr>
          <p:cNvSpPr>
            <a:spLocks noGrp="1"/>
          </p:cNvSpPr>
          <p:nvPr>
            <p:ph type="title"/>
          </p:nvPr>
        </p:nvSpPr>
        <p:spPr/>
        <p:txBody>
          <a:bodyPr/>
          <a:lstStyle/>
          <a:p>
            <a:pPr algn="ctr"/>
            <a:r>
              <a:rPr lang="he-IL" b="1" dirty="0">
                <a:solidFill>
                  <a:srgbClr val="00B0F0"/>
                </a:solidFill>
              </a:rPr>
              <a:t>"חוק ההשפלה"- השפלת המבט מטה בעת נהיגה, האם חוק חדש?</a:t>
            </a:r>
          </a:p>
        </p:txBody>
      </p:sp>
      <p:sp>
        <p:nvSpPr>
          <p:cNvPr id="3" name="מציין מיקום תוכן 2">
            <a:extLst>
              <a:ext uri="{FF2B5EF4-FFF2-40B4-BE49-F238E27FC236}">
                <a16:creationId xmlns:a16="http://schemas.microsoft.com/office/drawing/2014/main" xmlns="" id="{1A7185AD-2AA1-404E-AD91-A4034B322E22}"/>
              </a:ext>
            </a:extLst>
          </p:cNvPr>
          <p:cNvSpPr>
            <a:spLocks noGrp="1"/>
          </p:cNvSpPr>
          <p:nvPr>
            <p:ph idx="1"/>
          </p:nvPr>
        </p:nvSpPr>
        <p:spPr/>
        <p:txBody>
          <a:bodyPr>
            <a:normAutofit fontScale="92500" lnSpcReduction="10000"/>
          </a:bodyPr>
          <a:lstStyle/>
          <a:p>
            <a:r>
              <a:rPr lang="he-IL" dirty="0"/>
              <a:t>המשטרה תוך כדי אכיפה גילתה, שהנהגים מתחכמים, ובמקום להחזיק את הפלאפון ביד הם זרקו אותו בין הרגליים או על הכיסא, </a:t>
            </a:r>
            <a:r>
              <a:rPr lang="he-IL" b="1" dirty="0"/>
              <a:t>לא נגעו בו</a:t>
            </a:r>
            <a:r>
              <a:rPr lang="he-IL" dirty="0"/>
              <a:t>.. אך השפילו את מבטם אליו. במצב כזה לא ניתן לאכוף העבירה תוך שימוש בתקנה 28 לת"ת.</a:t>
            </a:r>
          </a:p>
          <a:p>
            <a:r>
              <a:rPr lang="he-IL" dirty="0"/>
              <a:t>לכן, החלה המשטרה לאכוף את המתחכמים, על ידי שימוש </a:t>
            </a:r>
            <a:r>
              <a:rPr lang="he-IL" b="1" u="sng" dirty="0">
                <a:solidFill>
                  <a:srgbClr val="00B0F0"/>
                </a:solidFill>
              </a:rPr>
              <a:t>בתקנה ישנה,</a:t>
            </a:r>
            <a:r>
              <a:rPr lang="he-IL" dirty="0"/>
              <a:t> שעניינה נהיגה בחוסר זהירות.</a:t>
            </a:r>
          </a:p>
          <a:p>
            <a:r>
              <a:rPr lang="he-IL" dirty="0">
                <a:solidFill>
                  <a:srgbClr val="00B0F0"/>
                </a:solidFill>
              </a:rPr>
              <a:t>תקנה 21(ג) לתקנות התעבורה:</a:t>
            </a:r>
          </a:p>
          <a:p>
            <a:r>
              <a:rPr lang="he-IL" b="1" dirty="0">
                <a:solidFill>
                  <a:srgbClr val="00B0F0"/>
                </a:solidFill>
              </a:rPr>
              <a:t>"</a:t>
            </a:r>
            <a:r>
              <a:rPr lang="he-IL" b="1" dirty="0"/>
              <a:t>לא ינהג אדם רכב בקלות ראש או </a:t>
            </a:r>
            <a:r>
              <a:rPr lang="he-IL" b="1" dirty="0">
                <a:solidFill>
                  <a:srgbClr val="FF0000"/>
                </a:solidFill>
              </a:rPr>
              <a:t>בלא זהירות, או ללא תשומת לב מספקת </a:t>
            </a:r>
            <a:r>
              <a:rPr lang="he-IL" b="1" dirty="0"/>
              <a:t>בהתחשב בכל הנסיבות ובין השאר בסוג הרכב, במטענו, בשיטת בלמיו ומצבם, באפשרות של עצירה נוחה ובטוחה והבחנה בתמרורים, באותות שוטרים, בתנועת עוברי דרך ובכל עצם הנמצא על פני הדרך או סמוך לה ומצב הדרך."</a:t>
            </a:r>
          </a:p>
        </p:txBody>
      </p:sp>
    </p:spTree>
    <p:extLst>
      <p:ext uri="{BB962C8B-B14F-4D97-AF65-F5344CB8AC3E}">
        <p14:creationId xmlns:p14="http://schemas.microsoft.com/office/powerpoint/2010/main" val="2222526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183B8AFB-97B6-49AE-B6AA-8C2880243A20}"/>
              </a:ext>
            </a:extLst>
          </p:cNvPr>
          <p:cNvSpPr>
            <a:spLocks noGrp="1"/>
          </p:cNvSpPr>
          <p:nvPr>
            <p:ph type="title"/>
          </p:nvPr>
        </p:nvSpPr>
        <p:spPr/>
        <p:txBody>
          <a:bodyPr/>
          <a:lstStyle/>
          <a:p>
            <a:pPr algn="ctr"/>
            <a:r>
              <a:rPr lang="he-IL" b="1" dirty="0">
                <a:solidFill>
                  <a:srgbClr val="00B0F0"/>
                </a:solidFill>
              </a:rPr>
              <a:t>מה ההבדל בין תקנה 28לת"ת לתקנה 21 לת"ת?</a:t>
            </a:r>
            <a:br>
              <a:rPr lang="he-IL" b="1" dirty="0">
                <a:solidFill>
                  <a:srgbClr val="00B0F0"/>
                </a:solidFill>
              </a:rPr>
            </a:br>
            <a:endParaRPr lang="he-IL" b="1" dirty="0">
              <a:solidFill>
                <a:srgbClr val="00B0F0"/>
              </a:solidFill>
            </a:endParaRPr>
          </a:p>
        </p:txBody>
      </p:sp>
      <p:sp>
        <p:nvSpPr>
          <p:cNvPr id="3" name="מציין מיקום תוכן 2">
            <a:extLst>
              <a:ext uri="{FF2B5EF4-FFF2-40B4-BE49-F238E27FC236}">
                <a16:creationId xmlns:a16="http://schemas.microsoft.com/office/drawing/2014/main" xmlns="" id="{918EAEBB-4EBF-4F95-B2F4-88DC691DE92F}"/>
              </a:ext>
            </a:extLst>
          </p:cNvPr>
          <p:cNvSpPr>
            <a:spLocks noGrp="1"/>
          </p:cNvSpPr>
          <p:nvPr>
            <p:ph idx="1"/>
          </p:nvPr>
        </p:nvSpPr>
        <p:spPr/>
        <p:txBody>
          <a:bodyPr>
            <a:normAutofit lnSpcReduction="10000"/>
          </a:bodyPr>
          <a:lstStyle/>
          <a:p>
            <a:r>
              <a:rPr lang="he-IL" dirty="0"/>
              <a:t>בתקנה 28 לת"ת, על השוטר להוכיח שהנהג נגע בטלפון. בתקנה 21 לתקנות, השוטר יכתוב כי הנהג השפיל מבטו לאורך מספר שניות ועיניו לא היו על הכביש- לא צריך לתאר שימוש.</a:t>
            </a:r>
          </a:p>
          <a:p>
            <a:r>
              <a:rPr lang="he-IL" dirty="0"/>
              <a:t>העונש הצפוי בגין עבירה על תקנה </a:t>
            </a:r>
            <a:r>
              <a:rPr lang="he-IL" b="1" dirty="0"/>
              <a:t>28 לת"ת</a:t>
            </a:r>
            <a:r>
              <a:rPr lang="he-IL" dirty="0"/>
              <a:t> הוא: קנס 1000ש"ח ו-8 נקודות, ללא מתן אזהרה.</a:t>
            </a:r>
          </a:p>
          <a:p>
            <a:r>
              <a:rPr lang="he-IL" dirty="0"/>
              <a:t>העונש על פי חוק לעבירה על פי תקנה </a:t>
            </a:r>
            <a:r>
              <a:rPr lang="he-IL" b="1" dirty="0"/>
              <a:t>21 לת"ת </a:t>
            </a:r>
            <a:r>
              <a:rPr lang="he-IL" dirty="0"/>
              <a:t>הוא קנס 500ש"ח ו-6 נקודות. בעבירה זו על פניו יש סיכוי לקבל אזהרה, ואולם, לאחרונה </a:t>
            </a:r>
            <a:r>
              <a:rPr lang="he-IL" dirty="0" err="1"/>
              <a:t>סורבו</a:t>
            </a:r>
            <a:r>
              <a:rPr lang="he-IL" dirty="0"/>
              <a:t> נהגים למתן אזהרה כאשר דובר בנסיבות של השפלת המבט.</a:t>
            </a:r>
          </a:p>
          <a:p>
            <a:r>
              <a:rPr lang="he-IL" dirty="0"/>
              <a:t>המשטרה אוכפת בצורה מוגברת את העבירה האמורה באמצעים טכנולוגים (מצלמות עמוד, מצלמות גוף), וכן, על ידי תצפיתנים סמויים או גלויים ואכיפה רגילה על ידי שוטרים בדרכים.</a:t>
            </a:r>
          </a:p>
          <a:p>
            <a:endParaRPr lang="he-IL" dirty="0"/>
          </a:p>
        </p:txBody>
      </p:sp>
    </p:spTree>
    <p:extLst>
      <p:ext uri="{BB962C8B-B14F-4D97-AF65-F5344CB8AC3E}">
        <p14:creationId xmlns:p14="http://schemas.microsoft.com/office/powerpoint/2010/main" val="2844349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api-mail.walla.co.il/email/425242375/attachment/%2544E894B41C8212CEA1D16DD0FE0AC67D62290089">
            <a:extLst>
              <a:ext uri="{FF2B5EF4-FFF2-40B4-BE49-F238E27FC236}">
                <a16:creationId xmlns:a16="http://schemas.microsoft.com/office/drawing/2014/main" xmlns="" id="{EEDC8E14-678E-4A76-8796-A5C2FA995D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4" name="תמונה 3">
            <a:extLst>
              <a:ext uri="{FF2B5EF4-FFF2-40B4-BE49-F238E27FC236}">
                <a16:creationId xmlns:a16="http://schemas.microsoft.com/office/drawing/2014/main" xmlns="" id="{E7B06388-060F-46DF-B3D1-8B50465E1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252" y="824459"/>
            <a:ext cx="10747948" cy="5561351"/>
          </a:xfrm>
          <a:prstGeom prst="rect">
            <a:avLst/>
          </a:prstGeom>
        </p:spPr>
      </p:pic>
    </p:spTree>
    <p:extLst>
      <p:ext uri="{BB962C8B-B14F-4D97-AF65-F5344CB8AC3E}">
        <p14:creationId xmlns:p14="http://schemas.microsoft.com/office/powerpoint/2010/main" val="2010719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9F1DE4E2-00E7-464B-AD76-6715F9774C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42552" y="-769962"/>
            <a:ext cx="6723091" cy="8532838"/>
          </a:xfrm>
          <a:prstGeom prst="rect">
            <a:avLst/>
          </a:prstGeom>
        </p:spPr>
      </p:pic>
    </p:spTree>
    <p:extLst>
      <p:ext uri="{BB962C8B-B14F-4D97-AF65-F5344CB8AC3E}">
        <p14:creationId xmlns:p14="http://schemas.microsoft.com/office/powerpoint/2010/main" val="2458358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4A19E011-FBD2-4778-89F1-B4334F509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233"/>
            <a:ext cx="12192000" cy="6854664"/>
          </a:xfrm>
          <a:prstGeom prst="rect">
            <a:avLst/>
          </a:prstGeom>
        </p:spPr>
      </p:pic>
    </p:spTree>
    <p:extLst>
      <p:ext uri="{BB962C8B-B14F-4D97-AF65-F5344CB8AC3E}">
        <p14:creationId xmlns:p14="http://schemas.microsoft.com/office/powerpoint/2010/main" val="2801083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סירטון פלאפון">
            <a:hlinkClick r:id="" action="ppaction://media"/>
            <a:extLst>
              <a:ext uri="{FF2B5EF4-FFF2-40B4-BE49-F238E27FC236}">
                <a16:creationId xmlns:a16="http://schemas.microsoft.com/office/drawing/2014/main" xmlns="" id="{24970183-9900-4BE3-A9CC-568D5872D2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02" y="0"/>
            <a:ext cx="12624663" cy="7105338"/>
          </a:xfrm>
          <a:prstGeom prst="rect">
            <a:avLst/>
          </a:prstGeom>
        </p:spPr>
      </p:pic>
    </p:spTree>
    <p:extLst>
      <p:ext uri="{BB962C8B-B14F-4D97-AF65-F5344CB8AC3E}">
        <p14:creationId xmlns:p14="http://schemas.microsoft.com/office/powerpoint/2010/main" val="368185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B6E6F296-6534-461C-8F48-0BA65513239C}"/>
              </a:ext>
            </a:extLst>
          </p:cNvPr>
          <p:cNvSpPr>
            <a:spLocks noGrp="1"/>
          </p:cNvSpPr>
          <p:nvPr>
            <p:ph type="title"/>
          </p:nvPr>
        </p:nvSpPr>
        <p:spPr/>
        <p:txBody>
          <a:bodyPr>
            <a:normAutofit/>
          </a:bodyPr>
          <a:lstStyle/>
          <a:p>
            <a:pPr algn="ctr"/>
            <a:r>
              <a:rPr lang="he-IL" sz="5000" dirty="0">
                <a:solidFill>
                  <a:srgbClr val="00B0F0"/>
                </a:solidFill>
              </a:rPr>
              <a:t>עבירת השפלת המבט- הבסיסי החוקי</a:t>
            </a:r>
          </a:p>
        </p:txBody>
      </p:sp>
      <p:pic>
        <p:nvPicPr>
          <p:cNvPr id="5" name="מציין מיקום תוכן 4">
            <a:extLst>
              <a:ext uri="{FF2B5EF4-FFF2-40B4-BE49-F238E27FC236}">
                <a16:creationId xmlns:a16="http://schemas.microsoft.com/office/drawing/2014/main" xmlns="" id="{8DA555B9-A218-4D0F-809D-8095C1BAAE64}"/>
              </a:ext>
            </a:extLst>
          </p:cNvPr>
          <p:cNvPicPr>
            <a:picLocks noGrp="1" noChangeAspect="1"/>
          </p:cNvPicPr>
          <p:nvPr>
            <p:ph idx="1"/>
          </p:nvPr>
        </p:nvPicPr>
        <p:blipFill>
          <a:blip r:embed="rId2"/>
          <a:stretch>
            <a:fillRect/>
          </a:stretch>
        </p:blipFill>
        <p:spPr>
          <a:xfrm>
            <a:off x="1820397" y="1825625"/>
            <a:ext cx="8551205" cy="4351338"/>
          </a:xfrm>
          <a:prstGeom prst="rect">
            <a:avLst/>
          </a:prstGeom>
        </p:spPr>
      </p:pic>
    </p:spTree>
    <p:extLst>
      <p:ext uri="{BB962C8B-B14F-4D97-AF65-F5344CB8AC3E}">
        <p14:creationId xmlns:p14="http://schemas.microsoft.com/office/powerpoint/2010/main" val="3643322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482DB62E-E588-4CBB-B9E4-A668A6276FC7}"/>
              </a:ext>
            </a:extLst>
          </p:cNvPr>
          <p:cNvSpPr>
            <a:spLocks noGrp="1"/>
          </p:cNvSpPr>
          <p:nvPr>
            <p:ph type="title"/>
          </p:nvPr>
        </p:nvSpPr>
        <p:spPr/>
        <p:txBody>
          <a:bodyPr>
            <a:normAutofit/>
          </a:bodyPr>
          <a:lstStyle/>
          <a:p>
            <a:pPr algn="ctr"/>
            <a:r>
              <a:rPr lang="he-IL" sz="5000" dirty="0"/>
              <a:t>עו"ד לתעבורה- אביטל </a:t>
            </a:r>
            <a:r>
              <a:rPr lang="he-IL" sz="5000" dirty="0" err="1"/>
              <a:t>טבצ'ניק</a:t>
            </a:r>
            <a:endParaRPr lang="he-IL" sz="5000" dirty="0"/>
          </a:p>
        </p:txBody>
      </p:sp>
      <p:pic>
        <p:nvPicPr>
          <p:cNvPr id="4" name="מציין מיקום תוכן 3">
            <a:extLst>
              <a:ext uri="{FF2B5EF4-FFF2-40B4-BE49-F238E27FC236}">
                <a16:creationId xmlns:a16="http://schemas.microsoft.com/office/drawing/2014/main" xmlns="" id="{FEEFD3B1-B5B6-4D5F-8089-DC62B74EFE50}"/>
              </a:ext>
            </a:extLst>
          </p:cNvPr>
          <p:cNvPicPr>
            <a:picLocks noGrp="1" noChangeAspect="1"/>
          </p:cNvPicPr>
          <p:nvPr>
            <p:ph idx="1"/>
          </p:nvPr>
        </p:nvPicPr>
        <p:blipFill>
          <a:blip r:embed="rId2"/>
          <a:stretch>
            <a:fillRect/>
          </a:stretch>
        </p:blipFill>
        <p:spPr>
          <a:xfrm>
            <a:off x="2190750" y="2515394"/>
            <a:ext cx="7810500" cy="2971800"/>
          </a:xfrm>
          <a:prstGeom prst="rect">
            <a:avLst/>
          </a:prstGeom>
        </p:spPr>
      </p:pic>
    </p:spTree>
    <p:extLst>
      <p:ext uri="{BB962C8B-B14F-4D97-AF65-F5344CB8AC3E}">
        <p14:creationId xmlns:p14="http://schemas.microsoft.com/office/powerpoint/2010/main" val="3713803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24C793D3-B650-4963-9BCB-F93FD0BCC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947" y="254833"/>
            <a:ext cx="8364512" cy="6858000"/>
          </a:xfrm>
          <a:prstGeom prst="rect">
            <a:avLst/>
          </a:prstGeom>
        </p:spPr>
      </p:pic>
    </p:spTree>
    <p:extLst>
      <p:ext uri="{BB962C8B-B14F-4D97-AF65-F5344CB8AC3E}">
        <p14:creationId xmlns:p14="http://schemas.microsoft.com/office/powerpoint/2010/main" val="1407213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E0E63D63-8DB4-481B-B063-2DA7102F224B}"/>
              </a:ext>
            </a:extLst>
          </p:cNvPr>
          <p:cNvSpPr>
            <a:spLocks noGrp="1"/>
          </p:cNvSpPr>
          <p:nvPr>
            <p:ph type="title"/>
          </p:nvPr>
        </p:nvSpPr>
        <p:spPr>
          <a:xfrm>
            <a:off x="934882" y="3005528"/>
            <a:ext cx="3932237" cy="1600200"/>
          </a:xfrm>
        </p:spPr>
        <p:txBody>
          <a:bodyPr>
            <a:normAutofit/>
          </a:bodyPr>
          <a:lstStyle/>
          <a:p>
            <a:r>
              <a:rPr lang="he-IL" sz="5000" dirty="0"/>
              <a:t>תודה  על ההקשבה!</a:t>
            </a:r>
          </a:p>
        </p:txBody>
      </p:sp>
      <p:pic>
        <p:nvPicPr>
          <p:cNvPr id="6" name="מציין מיקום תוכן 5">
            <a:extLst>
              <a:ext uri="{FF2B5EF4-FFF2-40B4-BE49-F238E27FC236}">
                <a16:creationId xmlns:a16="http://schemas.microsoft.com/office/drawing/2014/main" xmlns="" id="{E81738C5-5418-4C7B-805F-118A9A6B3D6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675478" y="766198"/>
            <a:ext cx="6858000" cy="5325603"/>
          </a:xfrm>
        </p:spPr>
      </p:pic>
      <p:sp>
        <p:nvSpPr>
          <p:cNvPr id="4" name="מציין מיקום טקסט 3">
            <a:extLst>
              <a:ext uri="{FF2B5EF4-FFF2-40B4-BE49-F238E27FC236}">
                <a16:creationId xmlns:a16="http://schemas.microsoft.com/office/drawing/2014/main" xmlns="" id="{429C6FBA-20D5-4A78-A959-9C253935D34F}"/>
              </a:ext>
            </a:extLst>
          </p:cNvPr>
          <p:cNvSpPr>
            <a:spLocks noGrp="1"/>
          </p:cNvSpPr>
          <p:nvPr>
            <p:ph type="body" sz="half" idx="2"/>
          </p:nvPr>
        </p:nvSpPr>
        <p:spPr>
          <a:xfrm>
            <a:off x="569627" y="134912"/>
            <a:ext cx="5731396" cy="6243742"/>
          </a:xfrm>
        </p:spPr>
        <p:txBody>
          <a:bodyPr>
            <a:normAutofit/>
          </a:bodyPr>
          <a:lstStyle/>
          <a:p>
            <a:pPr algn="ctr"/>
            <a:r>
              <a:rPr lang="he-IL" sz="5500"/>
              <a:t>סוף</a:t>
            </a:r>
            <a:endParaRPr lang="he-IL" sz="5500" dirty="0"/>
          </a:p>
        </p:txBody>
      </p:sp>
    </p:spTree>
    <p:extLst>
      <p:ext uri="{BB962C8B-B14F-4D97-AF65-F5344CB8AC3E}">
        <p14:creationId xmlns:p14="http://schemas.microsoft.com/office/powerpoint/2010/main" val="2159091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251452_312717559258258_999162856526053376_n">
            <a:hlinkClick r:id="" action="ppaction://media"/>
            <a:extLst>
              <a:ext uri="{FF2B5EF4-FFF2-40B4-BE49-F238E27FC236}">
                <a16:creationId xmlns:a16="http://schemas.microsoft.com/office/drawing/2014/main" xmlns="" id="{BC5FEB7F-2362-4147-AB72-E0FE2674B7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9009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57E781BC-884E-4028-8D59-A4AA8F1414AB}"/>
              </a:ext>
            </a:extLst>
          </p:cNvPr>
          <p:cNvSpPr>
            <a:spLocks noGrp="1"/>
          </p:cNvSpPr>
          <p:nvPr>
            <p:ph type="ctrTitle"/>
          </p:nvPr>
        </p:nvSpPr>
        <p:spPr>
          <a:xfrm>
            <a:off x="1524000" y="1122362"/>
            <a:ext cx="9144000" cy="3704471"/>
          </a:xfrm>
        </p:spPr>
        <p:txBody>
          <a:bodyPr>
            <a:noAutofit/>
          </a:bodyPr>
          <a:lstStyle/>
          <a:p>
            <a:r>
              <a:rPr lang="he-IL" sz="4500" dirty="0">
                <a:solidFill>
                  <a:srgbClr val="FF0000"/>
                </a:solidFill>
              </a:rPr>
              <a:t>"אם אתה רוצה לדבר עם אלוהים – לך לפינה שקטה ודבר </a:t>
            </a:r>
            <a:r>
              <a:rPr lang="he-IL" sz="4500" dirty="0" err="1">
                <a:solidFill>
                  <a:srgbClr val="FF0000"/>
                </a:solidFill>
              </a:rPr>
              <a:t>איתו</a:t>
            </a:r>
            <a:r>
              <a:rPr lang="he-IL" sz="4500" dirty="0">
                <a:solidFill>
                  <a:srgbClr val="FF0000"/>
                </a:solidFill>
              </a:rPr>
              <a:t> –הוא שומע</a:t>
            </a:r>
            <a:br>
              <a:rPr lang="he-IL" sz="4500" dirty="0">
                <a:solidFill>
                  <a:srgbClr val="FF0000"/>
                </a:solidFill>
              </a:rPr>
            </a:br>
            <a:r>
              <a:rPr lang="he-IL" sz="4500" dirty="0">
                <a:solidFill>
                  <a:srgbClr val="FF0000"/>
                </a:solidFill>
              </a:rPr>
              <a:t>אם אתה רוצה לראות אותו- פשוט סמס לו בזמן נהיגה.."</a:t>
            </a:r>
          </a:p>
        </p:txBody>
      </p:sp>
      <p:sp>
        <p:nvSpPr>
          <p:cNvPr id="3" name="כותרת משנה 2">
            <a:extLst>
              <a:ext uri="{FF2B5EF4-FFF2-40B4-BE49-F238E27FC236}">
                <a16:creationId xmlns:a16="http://schemas.microsoft.com/office/drawing/2014/main" xmlns="" id="{3D037599-F08C-4562-91F0-55CADFE9720D}"/>
              </a:ext>
            </a:extLst>
          </p:cNvPr>
          <p:cNvSpPr>
            <a:spLocks noGrp="1"/>
          </p:cNvSpPr>
          <p:nvPr>
            <p:ph type="subTitle" idx="1"/>
          </p:nvPr>
        </p:nvSpPr>
        <p:spPr>
          <a:xfrm>
            <a:off x="0" y="7255239"/>
            <a:ext cx="10428158" cy="430642"/>
          </a:xfrm>
        </p:spPr>
        <p:txBody>
          <a:bodyPr/>
          <a:lstStyle/>
          <a:p>
            <a:endParaRPr lang="he-IL" dirty="0"/>
          </a:p>
        </p:txBody>
      </p:sp>
    </p:spTree>
    <p:extLst>
      <p:ext uri="{BB962C8B-B14F-4D97-AF65-F5344CB8AC3E}">
        <p14:creationId xmlns:p14="http://schemas.microsoft.com/office/powerpoint/2010/main" val="12849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97726C81-CB8F-4179-A275-A6F7FAF2D5E9}"/>
              </a:ext>
            </a:extLst>
          </p:cNvPr>
          <p:cNvSpPr>
            <a:spLocks noGrp="1"/>
          </p:cNvSpPr>
          <p:nvPr>
            <p:ph type="title"/>
          </p:nvPr>
        </p:nvSpPr>
        <p:spPr/>
        <p:txBody>
          <a:bodyPr/>
          <a:lstStyle/>
          <a:p>
            <a:pPr algn="ctr"/>
            <a:r>
              <a:rPr lang="he-IL" dirty="0">
                <a:solidFill>
                  <a:srgbClr val="00B0F0"/>
                </a:solidFill>
              </a:rPr>
              <a:t>כמה עובדות חשובות:</a:t>
            </a:r>
            <a:br>
              <a:rPr lang="he-IL" dirty="0">
                <a:solidFill>
                  <a:srgbClr val="00B0F0"/>
                </a:solidFill>
              </a:rPr>
            </a:br>
            <a:endParaRPr lang="he-IL" dirty="0">
              <a:solidFill>
                <a:srgbClr val="00B0F0"/>
              </a:solidFill>
            </a:endParaRPr>
          </a:p>
        </p:txBody>
      </p:sp>
      <p:sp>
        <p:nvSpPr>
          <p:cNvPr id="3" name="מציין מיקום תוכן 2">
            <a:extLst>
              <a:ext uri="{FF2B5EF4-FFF2-40B4-BE49-F238E27FC236}">
                <a16:creationId xmlns:a16="http://schemas.microsoft.com/office/drawing/2014/main" xmlns="" id="{277E6DC7-5626-4A4E-921E-5260777021DC}"/>
              </a:ext>
            </a:extLst>
          </p:cNvPr>
          <p:cNvSpPr>
            <a:spLocks noGrp="1"/>
          </p:cNvSpPr>
          <p:nvPr>
            <p:ph idx="1"/>
          </p:nvPr>
        </p:nvSpPr>
        <p:spPr/>
        <p:txBody>
          <a:bodyPr>
            <a:normAutofit fontScale="85000" lnSpcReduction="20000"/>
          </a:bodyPr>
          <a:lstStyle/>
          <a:p>
            <a:r>
              <a:rPr lang="he-IL" dirty="0"/>
              <a:t>חלק  משמעותי מתאונות הדרכים הקטלניות קורות בגלל שימוש בטלפון סלולארי.</a:t>
            </a:r>
          </a:p>
          <a:p>
            <a:r>
              <a:rPr lang="he-IL" dirty="0"/>
              <a:t>70% מהנהגים שהיו מעורבים בתאונות דרכים חוו סוג מסוים של "</a:t>
            </a:r>
            <a:r>
              <a:rPr lang="he-IL" dirty="0">
                <a:solidFill>
                  <a:srgbClr val="FF0000"/>
                </a:solidFill>
              </a:rPr>
              <a:t>הסח דעת</a:t>
            </a:r>
            <a:r>
              <a:rPr lang="he-IL" dirty="0"/>
              <a:t>", תוך כדי נהיגה.</a:t>
            </a:r>
          </a:p>
          <a:p>
            <a:r>
              <a:rPr lang="he-IL" dirty="0">
                <a:solidFill>
                  <a:srgbClr val="FF0000"/>
                </a:solidFill>
              </a:rPr>
              <a:t>" </a:t>
            </a:r>
            <a:r>
              <a:rPr lang="he-IL" b="1" u="sng" dirty="0">
                <a:solidFill>
                  <a:srgbClr val="FF0000"/>
                </a:solidFill>
              </a:rPr>
              <a:t>הסח </a:t>
            </a:r>
            <a:r>
              <a:rPr lang="he-IL" b="1" u="sng" dirty="0" err="1">
                <a:solidFill>
                  <a:srgbClr val="FF0000"/>
                </a:solidFill>
              </a:rPr>
              <a:t>דעת"תוך</a:t>
            </a:r>
            <a:r>
              <a:rPr lang="he-IL" b="1" u="sng" dirty="0">
                <a:solidFill>
                  <a:srgbClr val="FF0000"/>
                </a:solidFill>
              </a:rPr>
              <a:t> כדי נהיגה</a:t>
            </a:r>
            <a:r>
              <a:rPr lang="he-IL" dirty="0"/>
              <a:t>: עישון, אכילה, שתייה, הפניית מבט מהכביש, </a:t>
            </a:r>
            <a:r>
              <a:rPr lang="he-IL" sz="3500" b="1" dirty="0"/>
              <a:t>שימוש בטלפון סלולארי.</a:t>
            </a:r>
          </a:p>
          <a:p>
            <a:r>
              <a:rPr lang="he-IL" u="sng" dirty="0"/>
              <a:t>מה המשמעות של הסח הדעת</a:t>
            </a:r>
            <a:r>
              <a:rPr lang="he-IL" dirty="0"/>
              <a:t>? מדובר בפגיעה בערנות ובריכוז של הנהג וכמשתמע מכך, נפגעת בהכרח מהירות התגובה שלו.</a:t>
            </a:r>
          </a:p>
          <a:p>
            <a:r>
              <a:rPr lang="he-IL" dirty="0"/>
              <a:t>87% מתאונות הדרכים קשורות "לגורם האנושי", ברובן הנהג לא היה מרוכז בנהיגה סמוך לפני התאונה.</a:t>
            </a:r>
          </a:p>
          <a:p>
            <a:r>
              <a:rPr lang="he-IL" dirty="0"/>
              <a:t>נהגים צעירים נוגעים בטלפון הסלולארי: כמעט פעמיים בדקה!! </a:t>
            </a:r>
          </a:p>
          <a:p>
            <a:r>
              <a:rPr lang="he-IL" dirty="0"/>
              <a:t>בארה"ב נעשו מחקרים שהוכיחו, שגם בקרב נהגים מנוסים- שימוש בטלפון בנהיגה מעלה בהרבה, את הסיכון למעורבות בתאונת דרכים.</a:t>
            </a:r>
          </a:p>
        </p:txBody>
      </p:sp>
    </p:spTree>
    <p:extLst>
      <p:ext uri="{BB962C8B-B14F-4D97-AF65-F5344CB8AC3E}">
        <p14:creationId xmlns:p14="http://schemas.microsoft.com/office/powerpoint/2010/main" val="2021361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9375BDE9-0B49-4647-923E-2E7AB9A24A48}"/>
              </a:ext>
            </a:extLst>
          </p:cNvPr>
          <p:cNvSpPr>
            <a:spLocks noGrp="1"/>
          </p:cNvSpPr>
          <p:nvPr>
            <p:ph type="title"/>
          </p:nvPr>
        </p:nvSpPr>
        <p:spPr/>
        <p:txBody>
          <a:bodyPr/>
          <a:lstStyle/>
          <a:p>
            <a:pPr algn="ctr"/>
            <a:r>
              <a:rPr lang="he-IL" dirty="0">
                <a:solidFill>
                  <a:srgbClr val="00B0F0"/>
                </a:solidFill>
              </a:rPr>
              <a:t>המשטרה קבעה שעבירת השימוש בפלאפון תוך כדי נהיגה מהווה עבירה של "היסח הדעת" </a:t>
            </a:r>
          </a:p>
        </p:txBody>
      </p:sp>
      <p:sp>
        <p:nvSpPr>
          <p:cNvPr id="3" name="מציין מיקום תוכן 2">
            <a:extLst>
              <a:ext uri="{FF2B5EF4-FFF2-40B4-BE49-F238E27FC236}">
                <a16:creationId xmlns:a16="http://schemas.microsoft.com/office/drawing/2014/main" xmlns="" id="{9C3EF408-F4C5-481F-8221-89BA829737CA}"/>
              </a:ext>
            </a:extLst>
          </p:cNvPr>
          <p:cNvSpPr>
            <a:spLocks noGrp="1"/>
          </p:cNvSpPr>
          <p:nvPr>
            <p:ph idx="1"/>
          </p:nvPr>
        </p:nvSpPr>
        <p:spPr/>
        <p:txBody>
          <a:bodyPr>
            <a:normAutofit fontScale="92500" lnSpcReduction="10000"/>
          </a:bodyPr>
          <a:lstStyle/>
          <a:p>
            <a:r>
              <a:rPr lang="he-IL" dirty="0"/>
              <a:t>המשמעות: מדובר בעבירה המסכנת חיים.</a:t>
            </a:r>
          </a:p>
          <a:p>
            <a:r>
              <a:rPr lang="he-IL" u="sng" dirty="0"/>
              <a:t>הביטוי לכך: </a:t>
            </a:r>
            <a:r>
              <a:rPr lang="he-IL" dirty="0"/>
              <a:t>רואים רכבים נוסעים לאט מדיי או בזיג זג. </a:t>
            </a:r>
          </a:p>
          <a:p>
            <a:r>
              <a:rPr lang="he-IL" b="1" u="sng" dirty="0">
                <a:solidFill>
                  <a:srgbClr val="FF0000"/>
                </a:solidFill>
              </a:rPr>
              <a:t>הסכנה:</a:t>
            </a:r>
          </a:p>
          <a:p>
            <a:r>
              <a:rPr lang="he-IL" b="1" u="sng" dirty="0"/>
              <a:t>בדרך עירונית:</a:t>
            </a:r>
          </a:p>
          <a:p>
            <a:r>
              <a:rPr lang="he-IL" dirty="0"/>
              <a:t> נהג ממוצע נוהג במהירות ממוצעת של 50 קמ"ש. </a:t>
            </a:r>
          </a:p>
          <a:p>
            <a:r>
              <a:rPr lang="he-IL" dirty="0"/>
              <a:t>עובר </a:t>
            </a:r>
            <a:r>
              <a:rPr lang="he-IL" b="1" dirty="0"/>
              <a:t>14</a:t>
            </a:r>
            <a:r>
              <a:rPr lang="he-IL" dirty="0"/>
              <a:t> </a:t>
            </a:r>
            <a:r>
              <a:rPr lang="he-IL" b="1" dirty="0"/>
              <a:t>מטר בשנייה. </a:t>
            </a:r>
          </a:p>
          <a:p>
            <a:r>
              <a:rPr lang="he-IL" b="1" dirty="0"/>
              <a:t>8 שניות </a:t>
            </a:r>
            <a:r>
              <a:rPr lang="he-IL" dirty="0"/>
              <a:t>בממוצע לוקח חיוג</a:t>
            </a:r>
            <a:r>
              <a:rPr lang="en-US" dirty="0"/>
              <a:t>/</a:t>
            </a:r>
            <a:r>
              <a:rPr lang="he-IL" dirty="0"/>
              <a:t> קריאה מהירה של מסרון- המשמעות- 110מ' הוא </a:t>
            </a:r>
            <a:r>
              <a:rPr lang="he-IL" dirty="0" err="1"/>
              <a:t>בדיעה</a:t>
            </a:r>
            <a:r>
              <a:rPr lang="he-IL" dirty="0"/>
              <a:t> מוסחת- לא רואה מה קורה על הכביש- כאילו נוסע בעיניים עצומות!!</a:t>
            </a:r>
          </a:p>
          <a:p>
            <a:r>
              <a:rPr lang="he-IL" b="1" u="sng" dirty="0"/>
              <a:t>בדרך בין עירונית: </a:t>
            </a:r>
            <a:r>
              <a:rPr lang="he-IL" dirty="0"/>
              <a:t> במהירות 90 קמ"ש, עובר </a:t>
            </a:r>
            <a:r>
              <a:rPr lang="he-IL" b="1" dirty="0"/>
              <a:t>25 מטר בשנייה-</a:t>
            </a:r>
            <a:r>
              <a:rPr lang="he-IL" dirty="0"/>
              <a:t> דעתו מוסחת לאורך </a:t>
            </a:r>
            <a:r>
              <a:rPr lang="he-IL" b="1" dirty="0"/>
              <a:t>200</a:t>
            </a:r>
            <a:r>
              <a:rPr lang="he-IL" dirty="0"/>
              <a:t> מטרים!</a:t>
            </a:r>
            <a:endParaRPr lang="he-IL" b="1" u="sng" dirty="0"/>
          </a:p>
          <a:p>
            <a:endParaRPr lang="he-IL" b="1" dirty="0"/>
          </a:p>
        </p:txBody>
      </p:sp>
    </p:spTree>
    <p:extLst>
      <p:ext uri="{BB962C8B-B14F-4D97-AF65-F5344CB8AC3E}">
        <p14:creationId xmlns:p14="http://schemas.microsoft.com/office/powerpoint/2010/main" val="2685861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39EB0094-03C2-435E-97D2-F4B35E15BEFB}"/>
              </a:ext>
            </a:extLst>
          </p:cNvPr>
          <p:cNvSpPr>
            <a:spLocks noGrp="1"/>
          </p:cNvSpPr>
          <p:nvPr>
            <p:ph type="title"/>
          </p:nvPr>
        </p:nvSpPr>
        <p:spPr/>
        <p:txBody>
          <a:bodyPr/>
          <a:lstStyle/>
          <a:p>
            <a:pPr algn="ctr"/>
            <a:r>
              <a:rPr lang="he-IL" dirty="0">
                <a:solidFill>
                  <a:srgbClr val="00B0F0"/>
                </a:solidFill>
              </a:rPr>
              <a:t>שימוש בטלפון תוך כדי נהיגה</a:t>
            </a:r>
          </a:p>
        </p:txBody>
      </p:sp>
      <p:sp>
        <p:nvSpPr>
          <p:cNvPr id="3" name="מציין מיקום תוכן 2">
            <a:extLst>
              <a:ext uri="{FF2B5EF4-FFF2-40B4-BE49-F238E27FC236}">
                <a16:creationId xmlns:a16="http://schemas.microsoft.com/office/drawing/2014/main" xmlns="" id="{34170599-F7D1-4FA7-8359-2FC1B6975CF3}"/>
              </a:ext>
            </a:extLst>
          </p:cNvPr>
          <p:cNvSpPr>
            <a:spLocks noGrp="1"/>
          </p:cNvSpPr>
          <p:nvPr>
            <p:ph idx="1"/>
          </p:nvPr>
        </p:nvSpPr>
        <p:spPr>
          <a:xfrm>
            <a:off x="838200" y="1825625"/>
            <a:ext cx="10515600" cy="4351338"/>
          </a:xfrm>
        </p:spPr>
        <p:txBody>
          <a:bodyPr>
            <a:noAutofit/>
          </a:bodyPr>
          <a:lstStyle/>
          <a:p>
            <a:pPr algn="just"/>
            <a:r>
              <a:rPr lang="he-IL" b="1" u="sng" dirty="0">
                <a:solidFill>
                  <a:srgbClr val="00B0F0"/>
                </a:solidFill>
              </a:rPr>
              <a:t>תקנה 28 לתקנות התעבורה </a:t>
            </a:r>
            <a:r>
              <a:rPr lang="he-IL" dirty="0"/>
              <a:t>קובעת:</a:t>
            </a:r>
          </a:p>
          <a:p>
            <a:pPr algn="just"/>
            <a:endParaRPr lang="he-IL" dirty="0"/>
          </a:p>
          <a:p>
            <a:pPr marL="0" indent="0" algn="just">
              <a:buNone/>
            </a:pPr>
            <a:r>
              <a:rPr lang="he-IL" dirty="0"/>
              <a:t>"(א) נהג רכב </a:t>
            </a:r>
            <a:r>
              <a:rPr lang="he-IL" b="1" dirty="0"/>
              <a:t>חייב</a:t>
            </a:r>
            <a:r>
              <a:rPr lang="he-IL" dirty="0"/>
              <a:t> להחזיק </a:t>
            </a:r>
            <a:r>
              <a:rPr lang="he-IL" b="1" dirty="0"/>
              <a:t>בידיו</a:t>
            </a:r>
            <a:r>
              <a:rPr lang="he-IL" dirty="0"/>
              <a:t> את ההגה או הכידון כל עוד הרכב </a:t>
            </a:r>
            <a:r>
              <a:rPr lang="he-IL" b="1" dirty="0"/>
              <a:t>בתנועה</a:t>
            </a:r>
            <a:r>
              <a:rPr lang="he-IL" dirty="0"/>
              <a:t>, אולם, רשאי הוא להסיר יד אחת מן ההגה או הכידון אם עליו לעשות בה דבר </a:t>
            </a:r>
            <a:r>
              <a:rPr lang="he-IL" b="1" dirty="0"/>
              <a:t>להבטחת פעולתו התקינה</a:t>
            </a:r>
            <a:r>
              <a:rPr lang="he-IL" dirty="0"/>
              <a:t> של הרכב או לקיום כללי התנועה.</a:t>
            </a:r>
          </a:p>
          <a:p>
            <a:pPr marL="0" indent="0" algn="just">
              <a:buNone/>
            </a:pPr>
            <a:r>
              <a:rPr lang="he-IL" dirty="0"/>
              <a:t>(ב) (1) בעת שהרכב </a:t>
            </a:r>
            <a:r>
              <a:rPr lang="he-IL" b="1" dirty="0"/>
              <a:t>בתנועה</a:t>
            </a:r>
            <a:r>
              <a:rPr lang="he-IL" dirty="0"/>
              <a:t>, הנוהג ברכב-</a:t>
            </a:r>
          </a:p>
          <a:p>
            <a:pPr marL="0" indent="0" algn="just">
              <a:buNone/>
            </a:pPr>
            <a:r>
              <a:rPr lang="he-IL" dirty="0"/>
              <a:t>	(א) לא </a:t>
            </a:r>
            <a:r>
              <a:rPr lang="he-IL" b="1" dirty="0"/>
              <a:t>יאחז</a:t>
            </a:r>
            <a:r>
              <a:rPr lang="he-IL" dirty="0"/>
              <a:t> בטלפון קבוע או נייד, ולא </a:t>
            </a:r>
            <a:r>
              <a:rPr lang="he-IL" b="1" dirty="0"/>
              <a:t>ישתמש</a:t>
            </a:r>
            <a:r>
              <a:rPr lang="he-IL" dirty="0"/>
              <a:t> בהם ברכב אלא באמצעות דיבורית.</a:t>
            </a:r>
          </a:p>
          <a:p>
            <a:pPr marL="0" indent="0" algn="just">
              <a:buNone/>
            </a:pPr>
            <a:r>
              <a:rPr lang="he-IL" dirty="0"/>
              <a:t>	(ב)לא ישלח או יקרא מסרון(</a:t>
            </a:r>
            <a:r>
              <a:rPr lang="en-US" dirty="0"/>
              <a:t>SMS</a:t>
            </a:r>
            <a:r>
              <a:rPr lang="he-IL" dirty="0"/>
              <a:t>)."</a:t>
            </a:r>
          </a:p>
          <a:p>
            <a:pPr marL="0" indent="0" algn="just">
              <a:buNone/>
            </a:pPr>
            <a:r>
              <a:rPr lang="he-IL" dirty="0"/>
              <a:t>     </a:t>
            </a:r>
          </a:p>
        </p:txBody>
      </p:sp>
    </p:spTree>
    <p:extLst>
      <p:ext uri="{BB962C8B-B14F-4D97-AF65-F5344CB8AC3E}">
        <p14:creationId xmlns:p14="http://schemas.microsoft.com/office/powerpoint/2010/main" val="1695396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3ED88ED8-DD1B-41EA-B722-2C863DAB0752}"/>
              </a:ext>
            </a:extLst>
          </p:cNvPr>
          <p:cNvSpPr>
            <a:spLocks noGrp="1"/>
          </p:cNvSpPr>
          <p:nvPr>
            <p:ph type="title"/>
          </p:nvPr>
        </p:nvSpPr>
        <p:spPr/>
        <p:txBody>
          <a:bodyPr/>
          <a:lstStyle/>
          <a:p>
            <a:pPr algn="ctr"/>
            <a:r>
              <a:rPr lang="he-IL" dirty="0">
                <a:solidFill>
                  <a:srgbClr val="00B0F0"/>
                </a:solidFill>
              </a:rPr>
              <a:t>אז מה מותר ומה אסור?</a:t>
            </a:r>
          </a:p>
        </p:txBody>
      </p:sp>
      <p:sp>
        <p:nvSpPr>
          <p:cNvPr id="3" name="מציין מיקום תוכן 2">
            <a:extLst>
              <a:ext uri="{FF2B5EF4-FFF2-40B4-BE49-F238E27FC236}">
                <a16:creationId xmlns:a16="http://schemas.microsoft.com/office/drawing/2014/main" xmlns="" id="{4018CC2F-641C-491C-B40D-D9A18A105235}"/>
              </a:ext>
            </a:extLst>
          </p:cNvPr>
          <p:cNvSpPr>
            <a:spLocks noGrp="1"/>
          </p:cNvSpPr>
          <p:nvPr>
            <p:ph idx="1"/>
          </p:nvPr>
        </p:nvSpPr>
        <p:spPr/>
        <p:txBody>
          <a:bodyPr>
            <a:noAutofit/>
          </a:bodyPr>
          <a:lstStyle/>
          <a:p>
            <a:pPr algn="just"/>
            <a:r>
              <a:rPr lang="he-IL" sz="3000" b="1" u="sng" dirty="0">
                <a:solidFill>
                  <a:srgbClr val="00B0F0"/>
                </a:solidFill>
              </a:rPr>
              <a:t>מהי דיבורית?</a:t>
            </a:r>
          </a:p>
          <a:p>
            <a:pPr algn="just"/>
            <a:r>
              <a:rPr lang="he-IL" sz="2500" dirty="0"/>
              <a:t>סעיף 28(ב) (2) קובע: </a:t>
            </a:r>
          </a:p>
          <a:p>
            <a:pPr algn="just"/>
            <a:endParaRPr lang="he-IL" sz="2500" dirty="0"/>
          </a:p>
          <a:p>
            <a:pPr marL="0" indent="0" algn="just">
              <a:buNone/>
            </a:pPr>
            <a:r>
              <a:rPr lang="he-IL" sz="2500" dirty="0"/>
              <a:t>"בתקנת משנה זו-</a:t>
            </a:r>
          </a:p>
          <a:p>
            <a:pPr algn="just"/>
            <a:r>
              <a:rPr lang="he-IL" sz="2500" dirty="0"/>
              <a:t>          </a:t>
            </a:r>
            <a:r>
              <a:rPr lang="he-IL" sz="2500" b="1" dirty="0"/>
              <a:t>דיבורית- </a:t>
            </a:r>
            <a:r>
              <a:rPr lang="he-IL" sz="2500" dirty="0"/>
              <a:t>התקן המאפשר שימוש בטלפון בלא אחיזה בו ובלבד שאם ההתקן מצוי בטלפון, הטלפון יונח באופן יציב המונע נפילתו."</a:t>
            </a:r>
          </a:p>
          <a:p>
            <a:pPr algn="just"/>
            <a:endParaRPr lang="he-IL" sz="2500" dirty="0"/>
          </a:p>
          <a:p>
            <a:pPr algn="just"/>
            <a:r>
              <a:rPr lang="he-IL" sz="2500" b="1" u="sng" dirty="0">
                <a:solidFill>
                  <a:srgbClr val="FF0000"/>
                </a:solidFill>
              </a:rPr>
              <a:t>המשמעות</a:t>
            </a:r>
            <a:r>
              <a:rPr lang="he-IL" sz="2500" dirty="0"/>
              <a:t>: מיתקן פלסטיק, תא סגור..... לא מספיק שיש דיבורית בלוטוס- לא פותר את הבעיה...</a:t>
            </a:r>
          </a:p>
          <a:p>
            <a:pPr algn="just"/>
            <a:r>
              <a:rPr lang="he-IL" sz="2500" b="1" dirty="0"/>
              <a:t>הפלאפון לא</a:t>
            </a:r>
            <a:r>
              <a:rPr lang="he-IL" sz="2500" dirty="0"/>
              <a:t> יונח על הכיסא... </a:t>
            </a:r>
            <a:r>
              <a:rPr lang="he-IL" sz="2500" b="1" dirty="0"/>
              <a:t>לא</a:t>
            </a:r>
            <a:r>
              <a:rPr lang="he-IL" sz="2500" dirty="0"/>
              <a:t> על הרגליים...</a:t>
            </a:r>
            <a:r>
              <a:rPr lang="he-IL" sz="2500" b="1" dirty="0"/>
              <a:t>לא</a:t>
            </a:r>
            <a:r>
              <a:rPr lang="he-IL" sz="2500" dirty="0"/>
              <a:t> בין הרגליים!</a:t>
            </a:r>
          </a:p>
          <a:p>
            <a:pPr marL="0" indent="0" algn="just">
              <a:buNone/>
            </a:pPr>
            <a:endParaRPr lang="he-IL" sz="2500" dirty="0"/>
          </a:p>
          <a:p>
            <a:pPr marL="0" indent="0" algn="just">
              <a:buNone/>
            </a:pPr>
            <a:endParaRPr lang="he-IL" sz="2500" dirty="0"/>
          </a:p>
          <a:p>
            <a:pPr marL="0" indent="0" algn="just">
              <a:buNone/>
            </a:pPr>
            <a:endParaRPr lang="he-IL" sz="2500" dirty="0"/>
          </a:p>
          <a:p>
            <a:pPr marL="0" indent="0" algn="just">
              <a:buNone/>
            </a:pPr>
            <a:endParaRPr lang="he-IL" sz="2500" dirty="0"/>
          </a:p>
        </p:txBody>
      </p:sp>
    </p:spTree>
    <p:extLst>
      <p:ext uri="{BB962C8B-B14F-4D97-AF65-F5344CB8AC3E}">
        <p14:creationId xmlns:p14="http://schemas.microsoft.com/office/powerpoint/2010/main" val="3140421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D110BFFC-7803-4BDE-BB69-606400945DD0}"/>
              </a:ext>
            </a:extLst>
          </p:cNvPr>
          <p:cNvSpPr>
            <a:spLocks noGrp="1"/>
          </p:cNvSpPr>
          <p:nvPr>
            <p:ph type="title"/>
          </p:nvPr>
        </p:nvSpPr>
        <p:spPr/>
        <p:txBody>
          <a:bodyPr/>
          <a:lstStyle/>
          <a:p>
            <a:pPr algn="ctr"/>
            <a:r>
              <a:rPr lang="he-IL" b="1" dirty="0">
                <a:solidFill>
                  <a:srgbClr val="00B0F0"/>
                </a:solidFill>
              </a:rPr>
              <a:t>מהו שימוש בטלפון?</a:t>
            </a:r>
          </a:p>
        </p:txBody>
      </p:sp>
      <p:sp>
        <p:nvSpPr>
          <p:cNvPr id="3" name="מציין מיקום תוכן 2">
            <a:extLst>
              <a:ext uri="{FF2B5EF4-FFF2-40B4-BE49-F238E27FC236}">
                <a16:creationId xmlns:a16="http://schemas.microsoft.com/office/drawing/2014/main" xmlns="" id="{93F7D5AA-513D-45F2-A6C5-83350321944F}"/>
              </a:ext>
            </a:extLst>
          </p:cNvPr>
          <p:cNvSpPr>
            <a:spLocks noGrp="1"/>
          </p:cNvSpPr>
          <p:nvPr>
            <p:ph idx="1"/>
          </p:nvPr>
        </p:nvSpPr>
        <p:spPr/>
        <p:txBody>
          <a:bodyPr/>
          <a:lstStyle/>
          <a:p>
            <a:pPr marL="0" indent="0" algn="just">
              <a:buNone/>
            </a:pPr>
            <a:r>
              <a:rPr lang="he-IL" dirty="0">
                <a:effectLst>
                  <a:outerShdw blurRad="38100" dist="38100" dir="2700000" algn="tl">
                    <a:srgbClr val="000000">
                      <a:alpha val="43137"/>
                    </a:srgbClr>
                  </a:outerShdw>
                </a:effectLst>
              </a:rPr>
              <a:t>על פי הפסיקה "</a:t>
            </a:r>
            <a:r>
              <a:rPr lang="he-IL" sz="3000" b="1" dirty="0">
                <a:effectLst>
                  <a:outerShdw blurRad="38100" dist="38100" dir="2700000" algn="tl">
                    <a:srgbClr val="000000">
                      <a:alpha val="43137"/>
                    </a:srgbClr>
                  </a:outerShdw>
                </a:effectLst>
              </a:rPr>
              <a:t>שימוש</a:t>
            </a:r>
            <a:r>
              <a:rPr lang="he-IL" dirty="0">
                <a:effectLst>
                  <a:outerShdw blurRad="38100" dist="38100" dir="2700000" algn="tl">
                    <a:srgbClr val="000000">
                      <a:alpha val="43137"/>
                    </a:srgbClr>
                  </a:outerShdw>
                </a:effectLst>
              </a:rPr>
              <a:t>" משמעותו: אחיזה, נגיעה, כתיבת מסרון, צפייה בצג לכל מטרה. </a:t>
            </a:r>
            <a:endParaRPr lang="he-IL" dirty="0"/>
          </a:p>
          <a:p>
            <a:pPr marL="0" indent="0" algn="just">
              <a:buNone/>
            </a:pPr>
            <a:endParaRPr lang="he-IL" dirty="0"/>
          </a:p>
          <a:p>
            <a:pPr marL="0" indent="0" algn="just">
              <a:buNone/>
            </a:pPr>
            <a:r>
              <a:rPr lang="he-IL" dirty="0">
                <a:solidFill>
                  <a:srgbClr val="FF0000"/>
                </a:solidFill>
              </a:rPr>
              <a:t>אסור:</a:t>
            </a:r>
            <a:r>
              <a:rPr lang="he-IL" dirty="0"/>
              <a:t> לגעת, לכתוב מסרון, לצפות בסרטים (ראו תקנה 28א לתקנות התעבורה האוסרת להפעיל תצוגה הנראית ממושב הנהג), לבדוק תאריך, להתעסק עם </a:t>
            </a:r>
            <a:r>
              <a:rPr lang="he-IL" dirty="0" err="1"/>
              <a:t>ה"וויז</a:t>
            </a:r>
            <a:r>
              <a:rPr lang="he-IL" dirty="0"/>
              <a:t>", להזיז או להחזיק סתם ביד....</a:t>
            </a:r>
          </a:p>
          <a:p>
            <a:pPr marL="0" indent="0" algn="just">
              <a:buNone/>
            </a:pPr>
            <a:endParaRPr lang="he-IL" dirty="0"/>
          </a:p>
          <a:p>
            <a:pPr marL="0" indent="0" algn="just">
              <a:buNone/>
            </a:pPr>
            <a:r>
              <a:rPr lang="he-IL" dirty="0"/>
              <a:t>את כל הפעולות האלה יש לבצע לפני תחילת הנהיגה או לאחר שעוצרים בצד.</a:t>
            </a:r>
          </a:p>
          <a:p>
            <a:endParaRPr lang="he-IL" dirty="0"/>
          </a:p>
        </p:txBody>
      </p:sp>
    </p:spTree>
    <p:extLst>
      <p:ext uri="{BB962C8B-B14F-4D97-AF65-F5344CB8AC3E}">
        <p14:creationId xmlns:p14="http://schemas.microsoft.com/office/powerpoint/2010/main" val="270715976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TotalTime>
  <Words>1161</Words>
  <Application>Microsoft Office PowerPoint</Application>
  <PresentationFormat>מסך רחב</PresentationFormat>
  <Paragraphs>88</Paragraphs>
  <Slides>22</Slides>
  <Notes>0</Notes>
  <HiddenSlides>0</HiddenSlides>
  <MMClips>2</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22</vt:i4>
      </vt:variant>
    </vt:vector>
  </HeadingPairs>
  <TitlesOfParts>
    <vt:vector size="27" baseType="lpstr">
      <vt:lpstr>Arial</vt:lpstr>
      <vt:lpstr>Calibri</vt:lpstr>
      <vt:lpstr>Calibri Light</vt:lpstr>
      <vt:lpstr>Times New Roman</vt:lpstr>
      <vt:lpstr>ערכת נושא Office</vt:lpstr>
      <vt:lpstr>אביטל טבצ'ניק </vt:lpstr>
      <vt:lpstr>עבירת השפלת המבט- הבסיסי החוקי</vt:lpstr>
      <vt:lpstr>מצגת של PowerPoint</vt:lpstr>
      <vt:lpstr>"אם אתה רוצה לדבר עם אלוהים – לך לפינה שקטה ודבר איתו –הוא שומע אם אתה רוצה לראות אותו- פשוט סמס לו בזמן נהיגה.."</vt:lpstr>
      <vt:lpstr>כמה עובדות חשובות: </vt:lpstr>
      <vt:lpstr>המשטרה קבעה שעבירת השימוש בפלאפון תוך כדי נהיגה מהווה עבירה של "היסח הדעת" </vt:lpstr>
      <vt:lpstr>שימוש בטלפון תוך כדי נהיגה</vt:lpstr>
      <vt:lpstr>אז מה מותר ומה אסור?</vt:lpstr>
      <vt:lpstr>מהו שימוש בטלפון?</vt:lpstr>
      <vt:lpstr>האם מותר לדבר תוך כדי עמידה ברמזור אדום?</vt:lpstr>
      <vt:lpstr>מה המשמעות של להחזיק ההגה בשתי ידיים?</vt:lpstr>
      <vt:lpstr>עוד בקטנה:</vt:lpstr>
      <vt:lpstr>ומהו העונש על שימוש בטלפון על פי תקנה 28 לתקנות התעבורה?  </vt:lpstr>
      <vt:lpstr>"חוק ההשפלה"- השפלת המבט מטה בעת נהיגה, האם חוק חדש?</vt:lpstr>
      <vt:lpstr>מה ההבדל בין תקנה 28לת"ת לתקנה 21 לת"ת? </vt:lpstr>
      <vt:lpstr>מצגת של PowerPoint</vt:lpstr>
      <vt:lpstr>מצגת של PowerPoint</vt:lpstr>
      <vt:lpstr>מצגת של PowerPoint</vt:lpstr>
      <vt:lpstr>מצגת של PowerPoint</vt:lpstr>
      <vt:lpstr>עו"ד לתעבורה- אביטל טבצ'ניק</vt:lpstr>
      <vt:lpstr>מצגת של PowerPoint</vt:lpstr>
      <vt:lpstr>תודה  על ההקשבה!</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Avital</dc:creator>
  <cp:lastModifiedBy>‏‏משתמש Windows</cp:lastModifiedBy>
  <cp:revision>37</cp:revision>
  <dcterms:created xsi:type="dcterms:W3CDTF">2018-12-11T09:14:43Z</dcterms:created>
  <dcterms:modified xsi:type="dcterms:W3CDTF">2018-12-22T19:30:59Z</dcterms:modified>
</cp:coreProperties>
</file>