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73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4" r:id="rId16"/>
    <p:sldId id="269" r:id="rId17"/>
    <p:sldId id="271" r:id="rId18"/>
    <p:sldId id="275" r:id="rId19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5" d="100"/>
          <a:sy n="65" d="100"/>
        </p:scale>
        <p:origin x="-14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83F25-673A-481C-8B3B-495D749ACCFC}" type="datetimeFigureOut">
              <a:rPr lang="he-IL" smtClean="0"/>
              <a:t>ז'/ניסן/תשע"ז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9586-EEC1-48EC-8B25-40BD953964C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06954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83F25-673A-481C-8B3B-495D749ACCFC}" type="datetimeFigureOut">
              <a:rPr lang="he-IL" smtClean="0"/>
              <a:t>ז'/ניסן/תשע"ז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9586-EEC1-48EC-8B25-40BD953964C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7055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83F25-673A-481C-8B3B-495D749ACCFC}" type="datetimeFigureOut">
              <a:rPr lang="he-IL" smtClean="0"/>
              <a:t>ז'/ניסן/תשע"ז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9586-EEC1-48EC-8B25-40BD953964C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54634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83F25-673A-481C-8B3B-495D749ACCFC}" type="datetimeFigureOut">
              <a:rPr lang="he-IL" smtClean="0"/>
              <a:t>ז'/ניסן/תשע"ז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9586-EEC1-48EC-8B25-40BD953964C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29462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83F25-673A-481C-8B3B-495D749ACCFC}" type="datetimeFigureOut">
              <a:rPr lang="he-IL" smtClean="0"/>
              <a:t>ז'/ניסן/תשע"ז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9586-EEC1-48EC-8B25-40BD953964C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32644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83F25-673A-481C-8B3B-495D749ACCFC}" type="datetimeFigureOut">
              <a:rPr lang="he-IL" smtClean="0"/>
              <a:t>ז'/ניסן/תשע"ז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9586-EEC1-48EC-8B25-40BD953964C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88557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83F25-673A-481C-8B3B-495D749ACCFC}" type="datetimeFigureOut">
              <a:rPr lang="he-IL" smtClean="0"/>
              <a:t>ז'/ניסן/תשע"ז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9586-EEC1-48EC-8B25-40BD953964C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20527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83F25-673A-481C-8B3B-495D749ACCFC}" type="datetimeFigureOut">
              <a:rPr lang="he-IL" smtClean="0"/>
              <a:t>ז'/ניסן/תשע"ז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9586-EEC1-48EC-8B25-40BD953964C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89558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83F25-673A-481C-8B3B-495D749ACCFC}" type="datetimeFigureOut">
              <a:rPr lang="he-IL" smtClean="0"/>
              <a:t>ז'/ניסן/תשע"ז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9586-EEC1-48EC-8B25-40BD953964C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47956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83F25-673A-481C-8B3B-495D749ACCFC}" type="datetimeFigureOut">
              <a:rPr lang="he-IL" smtClean="0"/>
              <a:t>ז'/ניסן/תשע"ז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9586-EEC1-48EC-8B25-40BD953964C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75931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83F25-673A-481C-8B3B-495D749ACCFC}" type="datetimeFigureOut">
              <a:rPr lang="he-IL" smtClean="0"/>
              <a:t>ז'/ניסן/תשע"ז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9586-EEC1-48EC-8B25-40BD953964C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22657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83F25-673A-481C-8B3B-495D749ACCFC}" type="datetimeFigureOut">
              <a:rPr lang="he-IL" smtClean="0"/>
              <a:t>ז'/ניסן/תשע"ז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09586-EEC1-48EC-8B25-40BD953964C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04864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467544" y="1340768"/>
            <a:ext cx="8492480" cy="2088232"/>
          </a:xfrm>
        </p:spPr>
        <p:txBody>
          <a:bodyPr>
            <a:noAutofit/>
          </a:bodyPr>
          <a:lstStyle/>
          <a:p>
            <a:r>
              <a:rPr lang="he-IL" sz="6600" b="1" i="1" dirty="0" smtClean="0">
                <a:solidFill>
                  <a:srgbClr val="0070C0"/>
                </a:solidFill>
              </a:rPr>
              <a:t>עדכוני תקנות אפריל 2017 כנס קציני בטיחות בתעבורה</a:t>
            </a:r>
            <a:endParaRPr lang="he-IL" sz="6600" b="1" i="1" dirty="0">
              <a:solidFill>
                <a:srgbClr val="0070C0"/>
              </a:solidFill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467544" y="4509120"/>
            <a:ext cx="4752528" cy="2232248"/>
          </a:xfrm>
        </p:spPr>
        <p:txBody>
          <a:bodyPr>
            <a:normAutofit/>
          </a:bodyPr>
          <a:lstStyle/>
          <a:p>
            <a:r>
              <a:rPr lang="he-IL" sz="4400" b="1" i="1" dirty="0" smtClean="0">
                <a:solidFill>
                  <a:srgbClr val="0070C0"/>
                </a:solidFill>
              </a:rPr>
              <a:t>מאת </a:t>
            </a:r>
            <a:r>
              <a:rPr lang="he-IL" sz="4400" b="1" i="1" dirty="0" err="1" smtClean="0">
                <a:solidFill>
                  <a:srgbClr val="0070C0"/>
                </a:solidFill>
              </a:rPr>
              <a:t>אפנגר</a:t>
            </a:r>
            <a:r>
              <a:rPr lang="he-IL" sz="4400" b="1" i="1" dirty="0" smtClean="0">
                <a:solidFill>
                  <a:srgbClr val="0070C0"/>
                </a:solidFill>
              </a:rPr>
              <a:t> חנניה מנהל מחוז רישוי באר שבע והנגב</a:t>
            </a:r>
            <a:endParaRPr lang="he-IL" sz="4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3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 smtClean="0">
                <a:solidFill>
                  <a:srgbClr val="FF0000"/>
                </a:solidFill>
              </a:rPr>
              <a:t>חידוש רישיון נהיגה לתושב חוץ</a:t>
            </a:r>
            <a:endParaRPr lang="he-IL" b="1" dirty="0">
              <a:solidFill>
                <a:srgbClr val="FF0000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>
                <a:solidFill>
                  <a:srgbClr val="002060"/>
                </a:solidFill>
              </a:rPr>
              <a:t>תקנה 173 (א)(4) מסמיכה את רשות הרישוי לחדש רישיון נהיגה למי שאינו רשום במרשם התושבים ,לשלוש שנים במקום שנתיים עד כה</a:t>
            </a:r>
          </a:p>
        </p:txBody>
      </p:sp>
    </p:spTree>
    <p:extLst>
      <p:ext uri="{BB962C8B-B14F-4D97-AF65-F5344CB8AC3E}">
        <p14:creationId xmlns:p14="http://schemas.microsoft.com/office/powerpoint/2010/main" val="415125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i="1" u="sng" dirty="0" smtClean="0">
                <a:solidFill>
                  <a:srgbClr val="FF0000"/>
                </a:solidFill>
              </a:rPr>
              <a:t>הצהרה על חובת ליווי לנהג חדש</a:t>
            </a:r>
            <a:endParaRPr lang="he-IL" b="1" i="1" u="sng" dirty="0">
              <a:solidFill>
                <a:srgbClr val="FF0000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e-IL" dirty="0" smtClean="0">
                <a:solidFill>
                  <a:srgbClr val="002060"/>
                </a:solidFill>
              </a:rPr>
              <a:t>עד 29.12.16 הדיווח על סיום ליווי לנהג חדש התבצע באמצעות הצהרה בכתב שאותה היה צריך להציג במשרד הרישוי</a:t>
            </a:r>
          </a:p>
          <a:p>
            <a:r>
              <a:rPr lang="he-IL" dirty="0" smtClean="0">
                <a:solidFill>
                  <a:srgbClr val="002060"/>
                </a:solidFill>
              </a:rPr>
              <a:t>היום ניתן להיכנס לאפליקציה באינטרנט ולדווח על סיום הליווי לאחר הוספת פרטי המלווה.</a:t>
            </a:r>
          </a:p>
          <a:p>
            <a:endParaRPr lang="he-IL" dirty="0">
              <a:solidFill>
                <a:srgbClr val="002060"/>
              </a:solidFill>
            </a:endParaRPr>
          </a:p>
          <a:p>
            <a:r>
              <a:rPr lang="he-IL" dirty="0" smtClean="0">
                <a:solidFill>
                  <a:srgbClr val="002060"/>
                </a:solidFill>
              </a:rPr>
              <a:t>מומלץ לדווח מיד על סיום </a:t>
            </a:r>
            <a:r>
              <a:rPr lang="he-IL" dirty="0" err="1" smtClean="0">
                <a:solidFill>
                  <a:srgbClr val="002060"/>
                </a:solidFill>
              </a:rPr>
              <a:t>תוכנית</a:t>
            </a:r>
            <a:r>
              <a:rPr lang="he-IL" dirty="0" smtClean="0">
                <a:solidFill>
                  <a:srgbClr val="002060"/>
                </a:solidFill>
              </a:rPr>
              <a:t> הליווי של 50 שעות ליווי, כך תקבלו הביתה חידוש רישיון ולא תדרשו להגיע למשרד הרישוי לחידוש.</a:t>
            </a:r>
            <a:endParaRPr lang="he-I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98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 smtClean="0">
                <a:solidFill>
                  <a:srgbClr val="FF0000"/>
                </a:solidFill>
              </a:rPr>
              <a:t>תוקף מבחן עיוני ובדיקה רפואית</a:t>
            </a:r>
            <a:endParaRPr lang="he-IL" b="1" dirty="0">
              <a:solidFill>
                <a:srgbClr val="FF0000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>
                <a:solidFill>
                  <a:srgbClr val="002060"/>
                </a:solidFill>
              </a:rPr>
              <a:t>תקנה 202 תוקנה :</a:t>
            </a:r>
          </a:p>
          <a:p>
            <a:r>
              <a:rPr lang="he-IL" dirty="0" smtClean="0">
                <a:solidFill>
                  <a:srgbClr val="002060"/>
                </a:solidFill>
              </a:rPr>
              <a:t>תוצאות של בחינות ובדיקות שעמד בהן מבקש רישיון נהיגה לפי פרק  זה יהיו בתוקף לתקופה של שלוש שנים (במקום שנתיים)</a:t>
            </a:r>
            <a:endParaRPr lang="he-I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58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i="1" u="sng" dirty="0" smtClean="0">
                <a:solidFill>
                  <a:srgbClr val="FF0000"/>
                </a:solidFill>
              </a:rPr>
              <a:t>השתלמות חובה למורה נהיגה</a:t>
            </a:r>
            <a:endParaRPr lang="he-IL" b="1" i="1" u="sng" dirty="0">
              <a:solidFill>
                <a:srgbClr val="FF0000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he-IL" dirty="0" smtClean="0">
                <a:solidFill>
                  <a:srgbClr val="002060"/>
                </a:solidFill>
              </a:rPr>
              <a:t>בעל רישיון להוראת נהיגה אשר לא היה רשום בבית ספר לנהיגה ולא עסק בהוראת נהיגה במשך חמש שנים או יותר , יחויב במבחנים שתקבע רשות הרישוי כתנאי לרישומו בבית ספר לנהיגה בנושאים שלהלן כולם או חלקם:</a:t>
            </a:r>
          </a:p>
          <a:p>
            <a:r>
              <a:rPr lang="he-IL" dirty="0" smtClean="0">
                <a:solidFill>
                  <a:srgbClr val="002060"/>
                </a:solidFill>
              </a:rPr>
              <a:t>דיני תעבורה</a:t>
            </a:r>
          </a:p>
          <a:p>
            <a:r>
              <a:rPr lang="he-IL" dirty="0" smtClean="0">
                <a:solidFill>
                  <a:srgbClr val="002060"/>
                </a:solidFill>
              </a:rPr>
              <a:t>נהיגה נכונה </a:t>
            </a:r>
          </a:p>
          <a:p>
            <a:r>
              <a:rPr lang="he-IL" dirty="0" smtClean="0">
                <a:solidFill>
                  <a:srgbClr val="002060"/>
                </a:solidFill>
              </a:rPr>
              <a:t>נוהלי רישוי </a:t>
            </a:r>
          </a:p>
          <a:p>
            <a:r>
              <a:rPr lang="he-IL" dirty="0" smtClean="0">
                <a:solidFill>
                  <a:srgbClr val="002060"/>
                </a:solidFill>
              </a:rPr>
              <a:t>מתודיקה עיונית</a:t>
            </a:r>
          </a:p>
          <a:p>
            <a:r>
              <a:rPr lang="he-IL" dirty="0" smtClean="0">
                <a:solidFill>
                  <a:srgbClr val="002060"/>
                </a:solidFill>
              </a:rPr>
              <a:t>מתודיקה מעשית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5645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he-IL" u="sng" dirty="0" smtClean="0">
                <a:solidFill>
                  <a:srgbClr val="FF0000"/>
                </a:solidFill>
              </a:rPr>
              <a:t>תיקון לצו התעבורה(עבירות קנס)מ- 1.4.17</a:t>
            </a:r>
            <a:endParaRPr lang="he-IL" u="sng" dirty="0">
              <a:solidFill>
                <a:srgbClr val="FF0000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>
                <a:solidFill>
                  <a:srgbClr val="002060"/>
                </a:solidFill>
              </a:rPr>
              <a:t>לדרגות הקנס על עבירות תעבורה נוספה דרגת קנס חדשה ו'1500 שח היא תחול בינתיים על:</a:t>
            </a:r>
          </a:p>
          <a:p>
            <a:r>
              <a:rPr lang="he-IL" dirty="0" smtClean="0">
                <a:solidFill>
                  <a:srgbClr val="002060"/>
                </a:solidFill>
              </a:rPr>
              <a:t>1</a:t>
            </a:r>
            <a:r>
              <a:rPr lang="he-IL" dirty="0">
                <a:solidFill>
                  <a:srgbClr val="002060"/>
                </a:solidFill>
              </a:rPr>
              <a:t> </a:t>
            </a:r>
            <a:r>
              <a:rPr lang="he-IL" dirty="0" smtClean="0">
                <a:solidFill>
                  <a:srgbClr val="002060"/>
                </a:solidFill>
              </a:rPr>
              <a:t>חצית צומת ברמזור אדום (למעט כיוון נסיעה או התחלת נסיעה באדום צהוב)</a:t>
            </a:r>
          </a:p>
          <a:p>
            <a:r>
              <a:rPr lang="he-IL" dirty="0" smtClean="0">
                <a:solidFill>
                  <a:srgbClr val="002060"/>
                </a:solidFill>
              </a:rPr>
              <a:t>2 נסיעה במהירות מ- 31 עד 40 קמ"ש בדרך עירונית(במקום 21 עד 30 )</a:t>
            </a:r>
          </a:p>
          <a:p>
            <a:r>
              <a:rPr lang="he-IL" dirty="0" smtClean="0">
                <a:solidFill>
                  <a:srgbClr val="002060"/>
                </a:solidFill>
              </a:rPr>
              <a:t>נסיעה במהירות מ-41 עד 50 קמ"ש בדרך שאינה עירונית(במקום 26 עד 40 )</a:t>
            </a:r>
          </a:p>
        </p:txBody>
      </p:sp>
    </p:spTree>
    <p:extLst>
      <p:ext uri="{BB962C8B-B14F-4D97-AF65-F5344CB8AC3E}">
        <p14:creationId xmlns:p14="http://schemas.microsoft.com/office/powerpoint/2010/main" val="379712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i="1" u="sng" dirty="0" smtClean="0">
                <a:solidFill>
                  <a:srgbClr val="FF0000"/>
                </a:solidFill>
              </a:rPr>
              <a:t>עבירות נוספות עליהם תוקן הקנס</a:t>
            </a:r>
            <a:endParaRPr lang="he-IL" b="1" i="1" u="sng" dirty="0">
              <a:solidFill>
                <a:srgbClr val="FF0000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lnSpcReduction="10000"/>
          </a:bodyPr>
          <a:lstStyle/>
          <a:p>
            <a:r>
              <a:rPr lang="he-IL" dirty="0" smtClean="0"/>
              <a:t>אי מתן זכות קדימה לרכב או להולך רגל במעבר חציה קנס 250 שח במקום הזמנה לדין.</a:t>
            </a:r>
          </a:p>
          <a:p>
            <a:r>
              <a:rPr lang="he-IL" dirty="0" smtClean="0"/>
              <a:t>נהיגה ללא רישיון רכב בתוקף לתקופה של עד 6 חודשים קנס, 1000 שח במקום 750 .</a:t>
            </a:r>
          </a:p>
          <a:p>
            <a:r>
              <a:rPr lang="he-IL" dirty="0" smtClean="0"/>
              <a:t>הובלת מטען חורג של 15%או יותר מעל המותר הזמנה לדין במקום 1000 שח קנס.</a:t>
            </a:r>
          </a:p>
          <a:p>
            <a:r>
              <a:rPr lang="he-IL" dirty="0" smtClean="0"/>
              <a:t>רכיבה על אופניים מכול סוג על מדרכה קנס 250 שח במקום 100 שח .</a:t>
            </a:r>
          </a:p>
          <a:p>
            <a:r>
              <a:rPr lang="he-IL" dirty="0" smtClean="0"/>
              <a:t>רכיבה על אופניים חשמליים מתחת לגיל 16 1000 שח במקום הזמנה לדין.</a:t>
            </a:r>
          </a:p>
          <a:p>
            <a:endParaRPr lang="he-IL" dirty="0" smtClean="0"/>
          </a:p>
          <a:p>
            <a:endParaRPr lang="he-IL" dirty="0" smtClean="0"/>
          </a:p>
        </p:txBody>
      </p:sp>
    </p:spTree>
    <p:extLst>
      <p:ext uri="{BB962C8B-B14F-4D97-AF65-F5344CB8AC3E}">
        <p14:creationId xmlns:p14="http://schemas.microsoft.com/office/powerpoint/2010/main" val="3742729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b="1" i="1" u="sng" dirty="0" smtClean="0">
                <a:solidFill>
                  <a:srgbClr val="FF0000"/>
                </a:solidFill>
              </a:rPr>
              <a:t>עיכוב רישיון נהיגה על ידי הוצאה לפועל</a:t>
            </a:r>
            <a:endParaRPr lang="he-IL" b="1" i="1" u="sng" dirty="0">
              <a:solidFill>
                <a:srgbClr val="FF0000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he-IL" dirty="0" smtClean="0">
                <a:solidFill>
                  <a:srgbClr val="002060"/>
                </a:solidFill>
              </a:rPr>
              <a:t>תקנה 172 בוטלה.</a:t>
            </a:r>
          </a:p>
          <a:p>
            <a:r>
              <a:rPr lang="he-IL" dirty="0" smtClean="0">
                <a:solidFill>
                  <a:srgbClr val="002060"/>
                </a:solidFill>
              </a:rPr>
              <a:t>בעקבות כך הוחלט באגף הרישוי לא לחייב במבחני נהיגה חוזרים אדם שהוטל עליו ביטול רישיון נהיגה על ידי ההוצאה לפועל או ששכח לחדש את רישיון הנהיגה.</a:t>
            </a:r>
          </a:p>
          <a:p>
            <a:r>
              <a:rPr lang="he-IL" dirty="0" smtClean="0">
                <a:solidFill>
                  <a:srgbClr val="002060"/>
                </a:solidFill>
              </a:rPr>
              <a:t>כל זאת אלא אם עברו עשר שנים מיום הביטול או אי חידוש.</a:t>
            </a:r>
          </a:p>
          <a:p>
            <a:r>
              <a:rPr lang="he-IL" dirty="0" smtClean="0">
                <a:solidFill>
                  <a:srgbClr val="002060"/>
                </a:solidFill>
              </a:rPr>
              <a:t>אין בינתיים התייחסות לנהג חדש החלטה </a:t>
            </a:r>
            <a:r>
              <a:rPr lang="he-IL" dirty="0" err="1" smtClean="0">
                <a:solidFill>
                  <a:srgbClr val="002060"/>
                </a:solidFill>
              </a:rPr>
              <a:t>תבא</a:t>
            </a:r>
            <a:r>
              <a:rPr lang="he-IL" dirty="0" smtClean="0">
                <a:solidFill>
                  <a:srgbClr val="002060"/>
                </a:solidFill>
              </a:rPr>
              <a:t> בהמשך.</a:t>
            </a:r>
            <a:endParaRPr lang="he-I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34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i="1" u="sng" dirty="0" smtClean="0">
                <a:solidFill>
                  <a:srgbClr val="FF0000"/>
                </a:solidFill>
              </a:rPr>
              <a:t>הצעות לתיקון</a:t>
            </a:r>
            <a:endParaRPr lang="he-IL" i="1" u="sng" dirty="0">
              <a:solidFill>
                <a:srgbClr val="FF0000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>
                <a:solidFill>
                  <a:srgbClr val="002060"/>
                </a:solidFill>
              </a:rPr>
              <a:t>הוספת תקנה 184 (א) לתקנה181(א) (5) שתאפשר הסעת 19 נוסעים באוטובוס זעיר גם למי שמחזיק רישיון נהיגה </a:t>
            </a:r>
            <a:r>
              <a:rPr lang="en-GB" dirty="0" smtClean="0">
                <a:solidFill>
                  <a:srgbClr val="002060"/>
                </a:solidFill>
              </a:rPr>
              <a:t>D1 </a:t>
            </a:r>
            <a:endParaRPr lang="he-IL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4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8000" b="1" i="1" dirty="0" smtClean="0">
                <a:solidFill>
                  <a:srgbClr val="FF0000"/>
                </a:solidFill>
              </a:rPr>
              <a:t>תודה רבה חג פסח כשר ושמח</a:t>
            </a:r>
            <a:endParaRPr lang="he-IL" sz="8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548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6000" b="1" i="1" u="sng" dirty="0" smtClean="0">
                <a:solidFill>
                  <a:srgbClr val="FF0000"/>
                </a:solidFill>
              </a:rPr>
              <a:t>רכב להסעת ילדים                             </a:t>
            </a:r>
            <a:endParaRPr lang="he-IL" sz="6000" b="1" i="1" u="sng" dirty="0">
              <a:solidFill>
                <a:srgbClr val="FF0000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e-IL" dirty="0" smtClean="0">
                <a:solidFill>
                  <a:srgbClr val="002060"/>
                </a:solidFill>
              </a:rPr>
              <a:t>החל מתאריך 1.4.2017 יחויב כל רכב להסעת תלמידים בהתקנת מערכת התרעה על השארת ילדים ברכב.</a:t>
            </a:r>
          </a:p>
          <a:p>
            <a:r>
              <a:rPr lang="he-IL" dirty="0" smtClean="0">
                <a:solidFill>
                  <a:srgbClr val="002060"/>
                </a:solidFill>
              </a:rPr>
              <a:t>תקנה 364 ז (א) לא יירשם רכב להסעת תלמידים ולא יחודש רישיונו לראשונה לאחר 1.4.17 אלא אם כן הותקנה ברכב מערכת התרעה על השארת ילדים ברכב העומדת בדרישות תקן ישראלי 6400 </a:t>
            </a:r>
          </a:p>
          <a:p>
            <a:endParaRPr lang="he-IL" dirty="0" smtClean="0">
              <a:solidFill>
                <a:srgbClr val="002060"/>
              </a:solidFill>
            </a:endParaRPr>
          </a:p>
          <a:p>
            <a:r>
              <a:rPr lang="he-IL" dirty="0" smtClean="0">
                <a:solidFill>
                  <a:srgbClr val="002060"/>
                </a:solidFill>
              </a:rPr>
              <a:t>1 ההתקנה בוצעה על ידי יצרן המערכת או נציגו לפי התקן האמור בפיקוח מעבדה מוסמכת</a:t>
            </a:r>
            <a:endParaRPr lang="he-I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80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>
                <a:solidFill>
                  <a:srgbClr val="002060"/>
                </a:solidFill>
              </a:rPr>
              <a:t>2 לא יחודש רישיונו של רכב להסעת תלמידים אלא אם כן בידי בעל הרכב אישור שנתי תקף של אחד הגורמים המאושרים בדבר תקינות המערכת</a:t>
            </a:r>
          </a:p>
          <a:p>
            <a:endParaRPr lang="he-IL" dirty="0">
              <a:solidFill>
                <a:srgbClr val="002060"/>
              </a:solidFill>
            </a:endParaRPr>
          </a:p>
          <a:p>
            <a:r>
              <a:rPr lang="he-IL" dirty="0" smtClean="0">
                <a:solidFill>
                  <a:srgbClr val="002060"/>
                </a:solidFill>
              </a:rPr>
              <a:t>תקנה 83 (א1) לא ינהג אדם ברכב להסעת תלמידים ומי שהשליטה בידו לא ירשה לנהוג ברכב אלא אם כן בידו אישור שנתי בדבר תקינות המערכת.</a:t>
            </a:r>
            <a:endParaRPr lang="he-I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06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sz="6000" b="1" u="sng" dirty="0" smtClean="0">
                <a:solidFill>
                  <a:srgbClr val="FF0000"/>
                </a:solidFill>
              </a:rPr>
              <a:t>רכב זעיר מסוג </a:t>
            </a:r>
            <a:r>
              <a:rPr lang="en-GB" sz="6000" b="1" u="sng" dirty="0" err="1" smtClean="0">
                <a:solidFill>
                  <a:srgbClr val="FF0000"/>
                </a:solidFill>
              </a:rPr>
              <a:t>Quadricycle</a:t>
            </a:r>
            <a:endParaRPr lang="he-IL" sz="6000" b="1" u="sng" dirty="0">
              <a:solidFill>
                <a:srgbClr val="FF0000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>
                <a:solidFill>
                  <a:srgbClr val="002060"/>
                </a:solidFill>
              </a:rPr>
              <a:t>לתקנה אחת נוספה הגדרה חדשה :</a:t>
            </a:r>
          </a:p>
          <a:p>
            <a:r>
              <a:rPr lang="he-IL" dirty="0" smtClean="0">
                <a:solidFill>
                  <a:srgbClr val="002060"/>
                </a:solidFill>
              </a:rPr>
              <a:t>"רכב זעיר"      רכב אשר מסווג על ידי התקינה האירופאית כסוג רכב</a:t>
            </a:r>
            <a:r>
              <a:rPr lang="en-GB" dirty="0" smtClean="0">
                <a:solidFill>
                  <a:srgbClr val="002060"/>
                </a:solidFill>
              </a:rPr>
              <a:t> ) L7   </a:t>
            </a:r>
            <a:r>
              <a:rPr lang="he-IL" dirty="0" smtClean="0">
                <a:solidFill>
                  <a:srgbClr val="002060"/>
                </a:solidFill>
              </a:rPr>
              <a:t>בעל תקינה לאופנוע) ונתקיימו בו כל אלה:</a:t>
            </a:r>
          </a:p>
          <a:p>
            <a:r>
              <a:rPr lang="he-IL" dirty="0" smtClean="0">
                <a:solidFill>
                  <a:srgbClr val="002060"/>
                </a:solidFill>
              </a:rPr>
              <a:t>הוא נע על 4 גלגלים </a:t>
            </a:r>
          </a:p>
          <a:p>
            <a:r>
              <a:rPr lang="he-IL" dirty="0" smtClean="0">
                <a:solidFill>
                  <a:srgbClr val="002060"/>
                </a:solidFill>
              </a:rPr>
              <a:t>ההיגוי בו נעשה באמצעות הגה</a:t>
            </a:r>
          </a:p>
          <a:p>
            <a:r>
              <a:rPr lang="he-IL" dirty="0" smtClean="0">
                <a:solidFill>
                  <a:srgbClr val="002060"/>
                </a:solidFill>
              </a:rPr>
              <a:t>הוא מיועד להסעת נהג ונוסע נוסף בלבד או מטען</a:t>
            </a:r>
          </a:p>
          <a:p>
            <a:r>
              <a:rPr lang="he-IL" dirty="0" smtClean="0">
                <a:solidFill>
                  <a:srgbClr val="002060"/>
                </a:solidFill>
              </a:rPr>
              <a:t>הספק מנועו אינו עולה על 15 </a:t>
            </a:r>
            <a:r>
              <a:rPr lang="en-GB" dirty="0" smtClean="0">
                <a:solidFill>
                  <a:srgbClr val="002060"/>
                </a:solidFill>
              </a:rPr>
              <a:t>KW </a:t>
            </a:r>
            <a:endParaRPr lang="he-IL" dirty="0" smtClean="0">
              <a:solidFill>
                <a:srgbClr val="002060"/>
              </a:solidFill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6846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548680"/>
            <a:ext cx="6170987" cy="34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207" y="4149080"/>
            <a:ext cx="4830190" cy="270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234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i="1" u="sng" dirty="0" smtClean="0">
                <a:solidFill>
                  <a:srgbClr val="FF0000"/>
                </a:solidFill>
              </a:rPr>
              <a:t>נהיגה ברכב זעיר</a:t>
            </a:r>
            <a:endParaRPr lang="he-IL" b="1" i="1" u="sng" dirty="0">
              <a:solidFill>
                <a:srgbClr val="FF0000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dirty="0" smtClean="0">
                <a:solidFill>
                  <a:srgbClr val="002060"/>
                </a:solidFill>
              </a:rPr>
              <a:t>תקנה 39 כד .לא ינהג אדם ברכב זעיר אלא בדרך עירונית בלבד.</a:t>
            </a:r>
          </a:p>
          <a:p>
            <a:pPr marL="0" indent="0">
              <a:buNone/>
            </a:pPr>
            <a:endParaRPr lang="he-IL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e-IL" dirty="0" smtClean="0">
                <a:solidFill>
                  <a:srgbClr val="002060"/>
                </a:solidFill>
              </a:rPr>
              <a:t>על פי תקנה 180 רישיון נהיגה נדרש לפחות </a:t>
            </a:r>
            <a:r>
              <a:rPr lang="en-GB" dirty="0" smtClean="0">
                <a:solidFill>
                  <a:srgbClr val="002060"/>
                </a:solidFill>
              </a:rPr>
              <a:t>B</a:t>
            </a:r>
            <a:r>
              <a:rPr lang="he-IL" dirty="0" smtClean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endParaRPr lang="he-IL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e-IL" dirty="0" smtClean="0">
                <a:solidFill>
                  <a:srgbClr val="002060"/>
                </a:solidFill>
              </a:rPr>
              <a:t>תחולה: 28.5.2017   </a:t>
            </a:r>
            <a:endParaRPr lang="he-IL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dirty="0" smtClean="0"/>
              <a:t>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5381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sz="5400" b="1" i="1" u="sng" dirty="0" smtClean="0">
                <a:solidFill>
                  <a:srgbClr val="FF0000"/>
                </a:solidFill>
              </a:rPr>
              <a:t>יחידת הינע חיצונית </a:t>
            </a:r>
            <a:r>
              <a:rPr lang="he-IL" sz="5400" b="1" i="1" u="sng" dirty="0" err="1" smtClean="0">
                <a:solidFill>
                  <a:srgbClr val="FF0000"/>
                </a:solidFill>
              </a:rPr>
              <a:t>לכסא</a:t>
            </a:r>
            <a:r>
              <a:rPr lang="he-IL" sz="5400" b="1" i="1" u="sng" dirty="0" smtClean="0">
                <a:solidFill>
                  <a:srgbClr val="FF0000"/>
                </a:solidFill>
              </a:rPr>
              <a:t> גלגלים</a:t>
            </a:r>
            <a:endParaRPr lang="he-IL" sz="5400" b="1" i="1" u="sng" dirty="0">
              <a:solidFill>
                <a:srgbClr val="FF0000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/>
          <a:lstStyle/>
          <a:p>
            <a:r>
              <a:rPr lang="he-IL" dirty="0" smtClean="0">
                <a:solidFill>
                  <a:srgbClr val="002060"/>
                </a:solidFill>
              </a:rPr>
              <a:t>הגדרה חדשה לתקנה 1 :</a:t>
            </a:r>
          </a:p>
          <a:p>
            <a:r>
              <a:rPr lang="he-IL" dirty="0" smtClean="0">
                <a:solidFill>
                  <a:srgbClr val="002060"/>
                </a:solidFill>
              </a:rPr>
              <a:t>מתקן הנעה קדמי לכיסאות גלגלים המונע באמצעות מנוע חשמלי שנתקיימו בו כל אלה:</a:t>
            </a:r>
          </a:p>
          <a:p>
            <a:r>
              <a:rPr lang="he-IL" dirty="0" smtClean="0">
                <a:solidFill>
                  <a:srgbClr val="002060"/>
                </a:solidFill>
              </a:rPr>
              <a:t>1 הוא מיועד להתקנה וחיבור בחזית כסאות גלגלים.</a:t>
            </a:r>
          </a:p>
          <a:p>
            <a:r>
              <a:rPr lang="he-IL" dirty="0" smtClean="0">
                <a:solidFill>
                  <a:srgbClr val="002060"/>
                </a:solidFill>
              </a:rPr>
              <a:t>2 ההיגוי נעשה באמצעות כידון או מוט היגוי בלבד.</a:t>
            </a:r>
          </a:p>
          <a:p>
            <a:r>
              <a:rPr lang="he-IL" dirty="0" smtClean="0">
                <a:solidFill>
                  <a:srgbClr val="002060"/>
                </a:solidFill>
              </a:rPr>
              <a:t>3 הספק המנוע החשמלי אינו עולה על 400 </a:t>
            </a:r>
            <a:r>
              <a:rPr lang="en-GB" dirty="0" smtClean="0">
                <a:solidFill>
                  <a:srgbClr val="002060"/>
                </a:solidFill>
              </a:rPr>
              <a:t>W </a:t>
            </a:r>
            <a:r>
              <a:rPr lang="he-IL" dirty="0" smtClean="0">
                <a:solidFill>
                  <a:srgbClr val="002060"/>
                </a:solidFill>
              </a:rPr>
              <a:t> .</a:t>
            </a:r>
          </a:p>
          <a:p>
            <a:r>
              <a:rPr lang="he-IL" dirty="0" smtClean="0">
                <a:solidFill>
                  <a:srgbClr val="002060"/>
                </a:solidFill>
              </a:rPr>
              <a:t>4 מהירות נסיעתו המרבית 12 קמ"ש.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0951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>
                <a:solidFill>
                  <a:srgbClr val="002060"/>
                </a:solidFill>
              </a:rPr>
              <a:t>הנוהג בו פטור מרישום , רישוי ורישיון נהיגה.</a:t>
            </a:r>
          </a:p>
          <a:p>
            <a:r>
              <a:rPr lang="he-IL" dirty="0" smtClean="0">
                <a:solidFill>
                  <a:srgbClr val="002060"/>
                </a:solidFill>
              </a:rPr>
              <a:t>גיל הנוהג בו 16 שנים ואם הוא נכה 14 שנים.</a:t>
            </a:r>
          </a:p>
          <a:p>
            <a:r>
              <a:rPr lang="he-IL" dirty="0" smtClean="0">
                <a:solidFill>
                  <a:srgbClr val="002060"/>
                </a:solidFill>
              </a:rPr>
              <a:t>אסורה תנועתו בכביש אלא לשם חצייתו.</a:t>
            </a:r>
          </a:p>
          <a:p>
            <a:r>
              <a:rPr lang="he-IL" dirty="0" smtClean="0">
                <a:solidFill>
                  <a:srgbClr val="002060"/>
                </a:solidFill>
              </a:rPr>
              <a:t>לא ינהג אדם ביחידת ההינע החיצונית אלא אם היא רתומה </a:t>
            </a:r>
            <a:r>
              <a:rPr lang="he-IL" dirty="0" err="1" smtClean="0">
                <a:solidFill>
                  <a:srgbClr val="002060"/>
                </a:solidFill>
              </a:rPr>
              <a:t>לכסא</a:t>
            </a:r>
            <a:r>
              <a:rPr lang="he-IL" dirty="0" smtClean="0">
                <a:solidFill>
                  <a:srgbClr val="002060"/>
                </a:solidFill>
              </a:rPr>
              <a:t> גלגלים.</a:t>
            </a:r>
          </a:p>
          <a:p>
            <a:endParaRPr lang="he-IL" dirty="0">
              <a:solidFill>
                <a:srgbClr val="002060"/>
              </a:solidFill>
            </a:endParaRPr>
          </a:p>
          <a:p>
            <a:r>
              <a:rPr lang="he-IL" dirty="0" smtClean="0">
                <a:solidFill>
                  <a:srgbClr val="002060"/>
                </a:solidFill>
              </a:rPr>
              <a:t>תחולה:   28.5.2017 </a:t>
            </a:r>
            <a:endParaRPr lang="he-I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08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b="1" i="1" dirty="0" smtClean="0">
                <a:solidFill>
                  <a:srgbClr val="FF0000"/>
                </a:solidFill>
              </a:rPr>
              <a:t>הגדרה אחידה למכון הרפואי לבטיחות בדרכים</a:t>
            </a:r>
            <a:endParaRPr lang="he-IL" b="1" i="1" dirty="0">
              <a:solidFill>
                <a:srgbClr val="FF0000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/>
          <a:lstStyle/>
          <a:p>
            <a:r>
              <a:rPr lang="he-IL" dirty="0" smtClean="0">
                <a:solidFill>
                  <a:srgbClr val="002060"/>
                </a:solidFill>
              </a:rPr>
              <a:t>בכול תקנות התעבורה המזכירות את המכון הרפואי לבטיחות בדרכים , יוגדר "הרופא המוסמך"</a:t>
            </a:r>
          </a:p>
          <a:p>
            <a:r>
              <a:rPr lang="he-IL" dirty="0" smtClean="0">
                <a:solidFill>
                  <a:srgbClr val="002060"/>
                </a:solidFill>
              </a:rPr>
              <a:t>כמשמעותו בסעיף 55א לפקודה.</a:t>
            </a:r>
          </a:p>
          <a:p>
            <a:r>
              <a:rPr lang="he-IL" dirty="0" smtClean="0">
                <a:solidFill>
                  <a:srgbClr val="002060"/>
                </a:solidFill>
              </a:rPr>
              <a:t>הדבר נעשה על מנת ליצור אחידות ולא נצטרך לקרא לו בכול תקנה בשם אחר.</a:t>
            </a:r>
            <a:endParaRPr lang="he-I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2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קלאסי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431</TotalTime>
  <Words>780</Words>
  <Application>Microsoft Office PowerPoint</Application>
  <PresentationFormat>‫הצגה על המסך (4:3)</PresentationFormat>
  <Paragraphs>77</Paragraphs>
  <Slides>18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18</vt:i4>
      </vt:variant>
    </vt:vector>
  </HeadingPairs>
  <TitlesOfParts>
    <vt:vector size="19" baseType="lpstr">
      <vt:lpstr>ערכת נושא Office</vt:lpstr>
      <vt:lpstr>עדכוני תקנות אפריל 2017 כנס קציני בטיחות בתעבורה</vt:lpstr>
      <vt:lpstr>רכב להסעת ילדים                             </vt:lpstr>
      <vt:lpstr>מצגת של PowerPoint</vt:lpstr>
      <vt:lpstr>רכב זעיר מסוג Quadricycle</vt:lpstr>
      <vt:lpstr>מצגת של PowerPoint</vt:lpstr>
      <vt:lpstr>נהיגה ברכב זעיר</vt:lpstr>
      <vt:lpstr>יחידת הינע חיצונית לכסא גלגלים</vt:lpstr>
      <vt:lpstr>מצגת של PowerPoint</vt:lpstr>
      <vt:lpstr>הגדרה אחידה למכון הרפואי לבטיחות בדרכים</vt:lpstr>
      <vt:lpstr>חידוש רישיון נהיגה לתושב חוץ</vt:lpstr>
      <vt:lpstr>הצהרה על חובת ליווי לנהג חדש</vt:lpstr>
      <vt:lpstr>תוקף מבחן עיוני ובדיקה רפואית</vt:lpstr>
      <vt:lpstr>השתלמות חובה למורה נהיגה</vt:lpstr>
      <vt:lpstr>תיקון לצו התעבורה(עבירות קנס)מ- 1.4.17</vt:lpstr>
      <vt:lpstr>עבירות נוספות עליהם תוקן הקנס</vt:lpstr>
      <vt:lpstr>עיכוב רישיון נהיגה על ידי הוצאה לפועל</vt:lpstr>
      <vt:lpstr>הצעות לתיקון</vt:lpstr>
      <vt:lpstr>מצגת של PowerPoint</vt:lpstr>
    </vt:vector>
  </TitlesOfParts>
  <Company>MOT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עדכוני תקנות וסוגי רכב</dc:title>
  <dc:creator>user</dc:creator>
  <cp:lastModifiedBy>user</cp:lastModifiedBy>
  <cp:revision>53</cp:revision>
  <dcterms:created xsi:type="dcterms:W3CDTF">2016-05-31T04:33:19Z</dcterms:created>
  <dcterms:modified xsi:type="dcterms:W3CDTF">2017-04-03T18:47:18Z</dcterms:modified>
</cp:coreProperties>
</file>