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9" r:id="rId18"/>
    <p:sldId id="280" r:id="rId19"/>
    <p:sldId id="278" r:id="rId20"/>
    <p:sldId id="281" r:id="rId21"/>
    <p:sldId id="282" r:id="rId2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4" d="100"/>
          <a:sy n="64" d="100"/>
        </p:scale>
        <p:origin x="-7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876A524-79CD-43BA-8A80-FC6D62574B99}" type="datetimeFigureOut">
              <a:rPr lang="he-IL" smtClean="0"/>
              <a:pPr/>
              <a:t>ז'/ניסן/תשע"ג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AEB6FA1-B527-474B-B313-0AE63E99C35E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27E7-20A1-4AEC-B74C-ECCB95007131}" type="datetimeFigureOut">
              <a:rPr lang="he-IL" smtClean="0"/>
              <a:pPr/>
              <a:t>ז'/ניסן/תשע"ג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9324-A39C-492E-AC49-88813DEA3B5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27E7-20A1-4AEC-B74C-ECCB95007131}" type="datetimeFigureOut">
              <a:rPr lang="he-IL" smtClean="0"/>
              <a:pPr/>
              <a:t>ז'/ניסן/תשע"ג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9324-A39C-492E-AC49-88813DEA3B5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27E7-20A1-4AEC-B74C-ECCB95007131}" type="datetimeFigureOut">
              <a:rPr lang="he-IL" smtClean="0"/>
              <a:pPr/>
              <a:t>ז'/ניסן/תשע"ג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9324-A39C-492E-AC49-88813DEA3B5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27E7-20A1-4AEC-B74C-ECCB95007131}" type="datetimeFigureOut">
              <a:rPr lang="he-IL" smtClean="0"/>
              <a:pPr/>
              <a:t>ז'/ניסן/תשע"ג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9324-A39C-492E-AC49-88813DEA3B5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27E7-20A1-4AEC-B74C-ECCB95007131}" type="datetimeFigureOut">
              <a:rPr lang="he-IL" smtClean="0"/>
              <a:pPr/>
              <a:t>ז'/ניסן/תשע"ג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9324-A39C-492E-AC49-88813DEA3B5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27E7-20A1-4AEC-B74C-ECCB95007131}" type="datetimeFigureOut">
              <a:rPr lang="he-IL" smtClean="0"/>
              <a:pPr/>
              <a:t>ז'/ניסן/תשע"ג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9324-A39C-492E-AC49-88813DEA3B5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27E7-20A1-4AEC-B74C-ECCB95007131}" type="datetimeFigureOut">
              <a:rPr lang="he-IL" smtClean="0"/>
              <a:pPr/>
              <a:t>ז'/ניסן/תשע"ג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9324-A39C-492E-AC49-88813DEA3B5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27E7-20A1-4AEC-B74C-ECCB95007131}" type="datetimeFigureOut">
              <a:rPr lang="he-IL" smtClean="0"/>
              <a:pPr/>
              <a:t>ז'/ניסן/תשע"ג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9324-A39C-492E-AC49-88813DEA3B5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27E7-20A1-4AEC-B74C-ECCB95007131}" type="datetimeFigureOut">
              <a:rPr lang="he-IL" smtClean="0"/>
              <a:pPr/>
              <a:t>ז'/ניסן/תשע"ג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9324-A39C-492E-AC49-88813DEA3B5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27E7-20A1-4AEC-B74C-ECCB95007131}" type="datetimeFigureOut">
              <a:rPr lang="he-IL" smtClean="0"/>
              <a:pPr/>
              <a:t>ז'/ניסן/תשע"ג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9324-A39C-492E-AC49-88813DEA3B5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27E7-20A1-4AEC-B74C-ECCB95007131}" type="datetimeFigureOut">
              <a:rPr lang="he-IL" smtClean="0"/>
              <a:pPr/>
              <a:t>ז'/ניסן/תשע"ג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9324-A39C-492E-AC49-88813DEA3B5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627E7-20A1-4AEC-B74C-ECCB95007131}" type="datetimeFigureOut">
              <a:rPr lang="he-IL" smtClean="0"/>
              <a:pPr/>
              <a:t>ז'/ניסן/תשע"ג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A9324-A39C-492E-AC49-88813DEA3B59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4632" cy="2088232"/>
          </a:xfrm>
        </p:spPr>
        <p:txBody>
          <a:bodyPr>
            <a:normAutofit fontScale="90000"/>
          </a:bodyPr>
          <a:lstStyle/>
          <a:p>
            <a:r>
              <a:rPr lang="he-IL" sz="6600" b="1" i="1" dirty="0" smtClean="0">
                <a:solidFill>
                  <a:srgbClr val="FF0000"/>
                </a:solidFill>
              </a:rPr>
              <a:t>עדכוני תקנות תעבורה מרץ 2013</a:t>
            </a:r>
            <a:endParaRPr lang="he-IL" sz="6600" b="1" i="1" dirty="0">
              <a:solidFill>
                <a:srgbClr val="FF0000"/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611560" y="4221088"/>
            <a:ext cx="4752528" cy="2088232"/>
          </a:xfrm>
        </p:spPr>
        <p:txBody>
          <a:bodyPr>
            <a:noAutofit/>
          </a:bodyPr>
          <a:lstStyle/>
          <a:p>
            <a:r>
              <a:rPr lang="he-IL" sz="4400" b="1" i="1" dirty="0" smtClean="0">
                <a:solidFill>
                  <a:srgbClr val="0070C0"/>
                </a:solidFill>
              </a:rPr>
              <a:t>מאת </a:t>
            </a:r>
            <a:r>
              <a:rPr lang="he-IL" sz="4400" b="1" i="1" dirty="0" err="1" smtClean="0">
                <a:solidFill>
                  <a:srgbClr val="0070C0"/>
                </a:solidFill>
              </a:rPr>
              <a:t>אפנגר</a:t>
            </a:r>
            <a:r>
              <a:rPr lang="he-IL" sz="4400" b="1" i="1" dirty="0" smtClean="0">
                <a:solidFill>
                  <a:srgbClr val="0070C0"/>
                </a:solidFill>
              </a:rPr>
              <a:t> חנניה מנהל מחוז רישוי באר שבע והנגב</a:t>
            </a:r>
            <a:endParaRPr lang="he-IL" sz="4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857250" y="188640"/>
            <a:ext cx="7643813" cy="58326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 smtClean="0">
                <a:solidFill>
                  <a:schemeClr val="tx2"/>
                </a:solidFill>
              </a:rPr>
              <a:t>ה)  </a:t>
            </a:r>
            <a:r>
              <a:rPr lang="he-IL" sz="2800" b="1" dirty="0">
                <a:solidFill>
                  <a:schemeClr val="tx2"/>
                </a:solidFill>
              </a:rPr>
              <a:t>תנאים לחידוש רישיון לנהג חדש שעבר עבירה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chemeClr val="tx2"/>
                </a:solidFill>
              </a:rPr>
              <a:t>     מהתוספת השלישית.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800" b="1" dirty="0" smtClean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 smtClean="0">
                <a:solidFill>
                  <a:schemeClr val="tx2"/>
                </a:solidFill>
              </a:rPr>
              <a:t>ו)  </a:t>
            </a:r>
            <a:r>
              <a:rPr lang="he-IL" sz="2800" b="1" dirty="0">
                <a:solidFill>
                  <a:schemeClr val="tx2"/>
                </a:solidFill>
              </a:rPr>
              <a:t>מידע על אפס אחוז אלכוהול לנהג החדש ולנהג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chemeClr val="tx2"/>
                </a:solidFill>
              </a:rPr>
              <a:t>     המקצועי</a:t>
            </a:r>
            <a:r>
              <a:rPr lang="he-IL" sz="2800" b="1" dirty="0" smtClean="0">
                <a:solidFill>
                  <a:schemeClr val="tx2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 smtClean="0">
                <a:solidFill>
                  <a:schemeClr val="tx2"/>
                </a:solidFill>
              </a:rPr>
              <a:t> </a:t>
            </a:r>
            <a:endParaRPr lang="he-IL" sz="2800" b="1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 smtClean="0">
                <a:solidFill>
                  <a:schemeClr val="tx2"/>
                </a:solidFill>
              </a:rPr>
              <a:t>ז) </a:t>
            </a:r>
            <a:r>
              <a:rPr lang="he-IL" sz="2800" b="1" dirty="0">
                <a:solidFill>
                  <a:schemeClr val="tx2"/>
                </a:solidFill>
              </a:rPr>
              <a:t>המגבלות החלות על נהג חדש לעניין הסעת </a:t>
            </a:r>
            <a:endParaRPr lang="he-IL" sz="2800" b="1" dirty="0" smtClean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 smtClean="0">
                <a:solidFill>
                  <a:schemeClr val="tx2"/>
                </a:solidFill>
              </a:rPr>
              <a:t>    נוסעים</a:t>
            </a:r>
            <a:r>
              <a:rPr lang="he-IL" sz="2800" b="1" dirty="0">
                <a:solidFill>
                  <a:schemeClr val="tx2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800" b="1" dirty="0" smtClean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 smtClean="0">
                <a:solidFill>
                  <a:schemeClr val="tx2"/>
                </a:solidFill>
              </a:rPr>
              <a:t>ח) כתובת לפרטים נוספים באתר משרד התחבורה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 smtClean="0">
                <a:solidFill>
                  <a:schemeClr val="tx2"/>
                </a:solidFill>
              </a:rPr>
              <a:t>     </a:t>
            </a:r>
            <a:r>
              <a:rPr lang="en-US" sz="2800" b="1" dirty="0" smtClean="0">
                <a:solidFill>
                  <a:schemeClr val="tx2"/>
                </a:solidFill>
              </a:rPr>
              <a:t>WWW.MOT.GOV.IL</a:t>
            </a:r>
            <a:endParaRPr lang="he-IL" sz="2800" b="1" dirty="0" smtClean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800" b="1" dirty="0"/>
          </a:p>
        </p:txBody>
      </p:sp>
      <p:sp>
        <p:nvSpPr>
          <p:cNvPr id="6" name="חץ למטה 5"/>
          <p:cNvSpPr/>
          <p:nvPr/>
        </p:nvSpPr>
        <p:spPr>
          <a:xfrm>
            <a:off x="4499992" y="6072187"/>
            <a:ext cx="357188" cy="785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מציין מיקום תוכן 2"/>
          <p:cNvSpPr>
            <a:spLocks noGrp="1"/>
          </p:cNvSpPr>
          <p:nvPr>
            <p:ph idx="1"/>
          </p:nvPr>
        </p:nvSpPr>
        <p:spPr>
          <a:xfrm>
            <a:off x="428625" y="500063"/>
            <a:ext cx="8229600" cy="4929187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</a:pPr>
            <a:endParaRPr lang="he-IL" sz="1600" smtClean="0"/>
          </a:p>
          <a:p>
            <a:pPr eaLnBrk="1" hangingPunct="1">
              <a:buFont typeface="Arial" pitchFamily="34" charset="0"/>
              <a:buNone/>
            </a:pPr>
            <a:r>
              <a:rPr lang="he-IL" sz="2800" b="1" smtClean="0"/>
              <a:t>5.</a:t>
            </a:r>
          </a:p>
          <a:p>
            <a:pPr eaLnBrk="1" hangingPunct="1">
              <a:buFont typeface="Arial" pitchFamily="34" charset="0"/>
              <a:buNone/>
            </a:pPr>
            <a:endParaRPr lang="he-IL" sz="1400" smtClean="0"/>
          </a:p>
          <a:p>
            <a:pPr eaLnBrk="1" hangingPunct="1">
              <a:buFont typeface="Arial" pitchFamily="34" charset="0"/>
              <a:buNone/>
            </a:pPr>
            <a:endParaRPr lang="he-IL" sz="1400" smtClean="0"/>
          </a:p>
          <a:p>
            <a:pPr eaLnBrk="1" hangingPunct="1">
              <a:buFont typeface="Arial" pitchFamily="34" charset="0"/>
              <a:buNone/>
            </a:pPr>
            <a:endParaRPr lang="he-IL" sz="1400" smtClean="0"/>
          </a:p>
          <a:p>
            <a:pPr eaLnBrk="1" hangingPunct="1">
              <a:buFont typeface="Arial" pitchFamily="34" charset="0"/>
              <a:buNone/>
            </a:pPr>
            <a:endParaRPr lang="he-IL" sz="1400" smtClean="0"/>
          </a:p>
          <a:p>
            <a:pPr eaLnBrk="1" hangingPunct="1">
              <a:buFont typeface="Arial" pitchFamily="34" charset="0"/>
              <a:buNone/>
            </a:pPr>
            <a:endParaRPr lang="he-IL" sz="2800" b="1" smtClean="0"/>
          </a:p>
          <a:p>
            <a:pPr eaLnBrk="1" hangingPunct="1">
              <a:buFont typeface="Arial" pitchFamily="34" charset="0"/>
              <a:buNone/>
            </a:pPr>
            <a:r>
              <a:rPr lang="he-IL" sz="2800" b="1" smtClean="0"/>
              <a:t>6.</a:t>
            </a:r>
          </a:p>
          <a:p>
            <a:pPr eaLnBrk="1" hangingPunct="1">
              <a:buFont typeface="Arial" pitchFamily="34" charset="0"/>
              <a:buNone/>
            </a:pPr>
            <a:endParaRPr lang="he-IL" sz="1400" smtClean="0"/>
          </a:p>
          <a:p>
            <a:pPr eaLnBrk="1" hangingPunct="1">
              <a:buFont typeface="Arial" pitchFamily="34" charset="0"/>
              <a:buNone/>
            </a:pPr>
            <a:endParaRPr lang="he-IL" sz="1400" smtClean="0"/>
          </a:p>
          <a:p>
            <a:pPr eaLnBrk="1" hangingPunct="1">
              <a:buFont typeface="Arial" pitchFamily="34" charset="0"/>
              <a:buNone/>
            </a:pPr>
            <a:endParaRPr lang="he-IL" sz="1400" smtClean="0"/>
          </a:p>
          <a:p>
            <a:pPr eaLnBrk="1" hangingPunct="1">
              <a:buFont typeface="Arial" pitchFamily="34" charset="0"/>
              <a:buNone/>
            </a:pPr>
            <a:endParaRPr lang="he-IL" sz="2800" b="1" smtClean="0"/>
          </a:p>
          <a:p>
            <a:pPr eaLnBrk="1" hangingPunct="1">
              <a:buFont typeface="Arial" pitchFamily="34" charset="0"/>
              <a:buNone/>
            </a:pPr>
            <a:r>
              <a:rPr lang="he-IL" sz="2800" b="1" smtClean="0"/>
              <a:t>7.</a:t>
            </a:r>
          </a:p>
          <a:p>
            <a:pPr eaLnBrk="1" hangingPunct="1">
              <a:buFont typeface="Arial" pitchFamily="34" charset="0"/>
              <a:buNone/>
            </a:pPr>
            <a:endParaRPr lang="he-IL" sz="2800" b="1" smtClean="0"/>
          </a:p>
        </p:txBody>
      </p:sp>
      <p:sp>
        <p:nvSpPr>
          <p:cNvPr id="8" name="מלבן 7"/>
          <p:cNvSpPr/>
          <p:nvPr/>
        </p:nvSpPr>
        <p:spPr>
          <a:xfrm>
            <a:off x="642938" y="714375"/>
            <a:ext cx="7529462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chemeClr val="tx2"/>
                </a:solidFill>
              </a:rPr>
              <a:t>ההיתר הזמני יהיה בצבע אדום בהיר על רקע לבן ויכלול תאריך התחלה וסיום ליווי יום ולילה ותאריך התחלה  וסיום </a:t>
            </a:r>
            <a:r>
              <a:rPr lang="he-IL" sz="2800" b="1" dirty="0" smtClean="0">
                <a:solidFill>
                  <a:schemeClr val="tx2"/>
                </a:solidFill>
              </a:rPr>
              <a:t>ליווי </a:t>
            </a:r>
            <a:r>
              <a:rPr lang="he-IL" sz="2800" b="1" dirty="0">
                <a:solidFill>
                  <a:schemeClr val="tx2"/>
                </a:solidFill>
              </a:rPr>
              <a:t>בשעות הלילה של בעל ההיתר</a:t>
            </a:r>
            <a:endParaRPr lang="he-IL" sz="2000" b="1" dirty="0">
              <a:solidFill>
                <a:schemeClr val="tx2"/>
              </a:solidFill>
            </a:endParaRPr>
          </a:p>
        </p:txBody>
      </p:sp>
      <p:sp>
        <p:nvSpPr>
          <p:cNvPr id="9" name="חץ למטה 8"/>
          <p:cNvSpPr/>
          <p:nvPr/>
        </p:nvSpPr>
        <p:spPr>
          <a:xfrm flipH="1">
            <a:off x="4357688" y="1857375"/>
            <a:ext cx="285750" cy="785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714375" y="2643188"/>
            <a:ext cx="7530033" cy="12144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chemeClr val="tx2"/>
                </a:solidFill>
              </a:rPr>
              <a:t>טופס התצהיר המעיד על סיום הליווי יודפס בחלקו האחורי של ההיתר וזאת כדי למנוע סרבול וטפסים מיותרים</a:t>
            </a:r>
            <a:endParaRPr lang="he-IL" sz="2000" b="1" dirty="0">
              <a:solidFill>
                <a:schemeClr val="tx2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714375" y="4429125"/>
            <a:ext cx="7530033" cy="1214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chemeClr val="tx2"/>
                </a:solidFill>
              </a:rPr>
              <a:t>לאחר סיום הליווי והצגת </a:t>
            </a:r>
            <a:r>
              <a:rPr lang="he-IL" sz="2800" b="1" dirty="0" smtClean="0">
                <a:solidFill>
                  <a:schemeClr val="tx2"/>
                </a:solidFill>
              </a:rPr>
              <a:t>הצהרה חתומה </a:t>
            </a:r>
            <a:r>
              <a:rPr lang="he-IL" sz="2800" b="1" dirty="0">
                <a:solidFill>
                  <a:schemeClr val="tx2"/>
                </a:solidFill>
              </a:rPr>
              <a:t>למשרד הרישוי יונפק לנהג החדש רישיון קבוע לשנה וחצי עד לסיום תקופת היותו נהג חדש</a:t>
            </a:r>
            <a:r>
              <a:rPr lang="he-IL" sz="2800" b="1" dirty="0"/>
              <a:t>.</a:t>
            </a:r>
            <a:endParaRPr lang="he-IL" sz="2000" b="1" dirty="0"/>
          </a:p>
        </p:txBody>
      </p:sp>
      <p:sp>
        <p:nvSpPr>
          <p:cNvPr id="12" name="חץ למטה 11"/>
          <p:cNvSpPr/>
          <p:nvPr/>
        </p:nvSpPr>
        <p:spPr>
          <a:xfrm>
            <a:off x="4357688" y="3857625"/>
            <a:ext cx="285750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smtClean="0"/>
          </a:p>
        </p:txBody>
      </p:sp>
      <p:sp>
        <p:nvSpPr>
          <p:cNvPr id="1028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smtClean="0"/>
          </a:p>
        </p:txBody>
      </p:sp>
      <p:graphicFrame>
        <p:nvGraphicFramePr>
          <p:cNvPr id="1026" name="אובייקט 3"/>
          <p:cNvGraphicFramePr>
            <a:graphicFrameLocks noChangeAspect="1"/>
          </p:cNvGraphicFramePr>
          <p:nvPr/>
        </p:nvGraphicFramePr>
        <p:xfrm>
          <a:off x="3779912" y="3140968"/>
          <a:ext cx="1624013" cy="685800"/>
        </p:xfrm>
        <a:graphic>
          <a:graphicData uri="http://schemas.openxmlformats.org/presentationml/2006/ole">
            <p:oleObj spid="_x0000_s1026" name="Packager Shell Object" showAsIcon="1" r:id="rId3" imgW="162468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כותרת 1"/>
          <p:cNvSpPr>
            <a:spLocks noGrp="1"/>
          </p:cNvSpPr>
          <p:nvPr>
            <p:ph type="title"/>
          </p:nvPr>
        </p:nvSpPr>
        <p:spPr>
          <a:xfrm>
            <a:off x="2286000" y="571500"/>
            <a:ext cx="6500813" cy="5095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he-IL" sz="3200" b="1" u="sng" dirty="0" smtClean="0">
                <a:cs typeface="+mn-cs"/>
              </a:rPr>
              <a:t>הצהרה על סיום הליווי</a:t>
            </a:r>
          </a:p>
        </p:txBody>
      </p:sp>
      <p:sp>
        <p:nvSpPr>
          <p:cNvPr id="12291" name="מציין מיקום תוכן 10"/>
          <p:cNvSpPr>
            <a:spLocks noGrp="1"/>
          </p:cNvSpPr>
          <p:nvPr>
            <p:ph idx="1"/>
          </p:nvPr>
        </p:nvSpPr>
        <p:spPr>
          <a:xfrm>
            <a:off x="285750" y="1785938"/>
            <a:ext cx="8572500" cy="5072062"/>
          </a:xfrm>
        </p:spPr>
        <p:txBody>
          <a:bodyPr>
            <a:normAutofit fontScale="92500" lnSpcReduction="10000"/>
          </a:bodyPr>
          <a:lstStyle/>
          <a:p>
            <a:pPr>
              <a:buFont typeface="Wingdings 2" pitchFamily="18" charset="2"/>
              <a:buNone/>
            </a:pPr>
            <a:r>
              <a:rPr lang="he-IL" sz="2400" dirty="0" smtClean="0"/>
              <a:t>אני החתום מטה שם_____________ </a:t>
            </a:r>
            <a:r>
              <a:rPr lang="he-IL" sz="2400" dirty="0" err="1" smtClean="0"/>
              <a:t>ת''ז</a:t>
            </a:r>
            <a:r>
              <a:rPr lang="he-IL" sz="2400" dirty="0" smtClean="0"/>
              <a:t> _____________מצהיר בזאת:</a:t>
            </a:r>
          </a:p>
          <a:p>
            <a:pPr>
              <a:buFont typeface="Wingdings 2" pitchFamily="18" charset="2"/>
              <a:buNone/>
            </a:pPr>
            <a:endParaRPr lang="he-IL" sz="2400" dirty="0" smtClean="0"/>
          </a:p>
          <a:p>
            <a:pPr>
              <a:buFont typeface="Wingdings 2" pitchFamily="18" charset="2"/>
              <a:buNone/>
            </a:pPr>
            <a:r>
              <a:rPr lang="he-IL" sz="2400" dirty="0" smtClean="0"/>
              <a:t>       שנהגתי עם מלווה 50 שעות לפחות מהם 20 שעות בדרך עירונית, 15   </a:t>
            </a:r>
          </a:p>
          <a:p>
            <a:pPr>
              <a:buFont typeface="Wingdings 2" pitchFamily="18" charset="2"/>
              <a:buNone/>
            </a:pPr>
            <a:r>
              <a:rPr lang="he-IL" sz="2400" dirty="0" smtClean="0"/>
              <a:t>       שעות בדרך שאינה עירונית, 15 שעות בלילה.</a:t>
            </a:r>
          </a:p>
          <a:p>
            <a:pPr>
              <a:buFont typeface="Wingdings 2" pitchFamily="18" charset="2"/>
              <a:buNone/>
            </a:pPr>
            <a:r>
              <a:rPr lang="he-IL" sz="2400" dirty="0" smtClean="0"/>
              <a:t>       </a:t>
            </a:r>
          </a:p>
          <a:p>
            <a:pPr>
              <a:buFont typeface="Wingdings 2" pitchFamily="18" charset="2"/>
              <a:buNone/>
            </a:pPr>
            <a:endParaRPr lang="he-IL" sz="2400" dirty="0" smtClean="0"/>
          </a:p>
          <a:p>
            <a:pPr>
              <a:buFont typeface="Wingdings 2" pitchFamily="18" charset="2"/>
              <a:buNone/>
            </a:pPr>
            <a:r>
              <a:rPr lang="he-IL" sz="2400" dirty="0" smtClean="0"/>
              <a:t>       שנהגתי עם מלווה מקצועי שהוא מורה נהיגה, 12 שעות לפחות מהם 4  </a:t>
            </a:r>
          </a:p>
          <a:p>
            <a:pPr>
              <a:buFont typeface="Wingdings 2" pitchFamily="18" charset="2"/>
              <a:buNone/>
            </a:pPr>
            <a:r>
              <a:rPr lang="he-IL" sz="2400" dirty="0" smtClean="0"/>
              <a:t>       שעות בדרך עירונית, 4 שעות בדרך שאינה עירונית, 4 שעות בלילה.</a:t>
            </a:r>
          </a:p>
          <a:p>
            <a:pPr>
              <a:buFont typeface="Wingdings 2" pitchFamily="18" charset="2"/>
              <a:buNone/>
            </a:pPr>
            <a:endParaRPr lang="he-IL" sz="2400" dirty="0" smtClean="0"/>
          </a:p>
          <a:p>
            <a:pPr>
              <a:buFont typeface="Wingdings 2" pitchFamily="18" charset="2"/>
              <a:buNone/>
            </a:pPr>
            <a:r>
              <a:rPr lang="he-IL" sz="2400" dirty="0" smtClean="0"/>
              <a:t>שם המלווה ________________ </a:t>
            </a:r>
            <a:r>
              <a:rPr lang="he-IL" sz="2400" dirty="0" err="1" smtClean="0"/>
              <a:t>ת''ז</a:t>
            </a:r>
            <a:r>
              <a:rPr lang="he-IL" sz="2400" dirty="0" smtClean="0"/>
              <a:t> ____________________</a:t>
            </a:r>
          </a:p>
          <a:p>
            <a:pPr>
              <a:buFont typeface="Wingdings 2" pitchFamily="18" charset="2"/>
              <a:buNone/>
            </a:pPr>
            <a:r>
              <a:rPr lang="he-IL" sz="2400" dirty="0" smtClean="0"/>
              <a:t> </a:t>
            </a:r>
          </a:p>
          <a:p>
            <a:pPr>
              <a:buFont typeface="Wingdings 2" pitchFamily="18" charset="2"/>
              <a:buNone/>
            </a:pPr>
            <a:r>
              <a:rPr lang="he-IL" sz="2400" dirty="0" smtClean="0"/>
              <a:t>שם וחתימת הנהג החדש  </a:t>
            </a:r>
            <a:r>
              <a:rPr lang="he-IL" sz="2400" u="sng" dirty="0" smtClean="0"/>
              <a:t>                             </a:t>
            </a:r>
            <a:r>
              <a:rPr lang="he-IL" sz="2400" dirty="0" smtClean="0"/>
              <a:t>   שם וחתימת המלווה  ----------</a:t>
            </a:r>
          </a:p>
          <a:p>
            <a:pPr>
              <a:buFont typeface="Wingdings 2" pitchFamily="18" charset="2"/>
              <a:buNone/>
            </a:pPr>
            <a:endParaRPr lang="he-IL" sz="2400" dirty="0" smtClean="0"/>
          </a:p>
          <a:p>
            <a:pPr>
              <a:buFont typeface="Wingdings 2" pitchFamily="18" charset="2"/>
              <a:buNone/>
            </a:pPr>
            <a:endParaRPr lang="he-IL" sz="2400" dirty="0" smtClean="0"/>
          </a:p>
        </p:txBody>
      </p:sp>
      <p:sp>
        <p:nvSpPr>
          <p:cNvPr id="12292" name="TextBox 16"/>
          <p:cNvSpPr txBox="1">
            <a:spLocks noChangeArrowheads="1"/>
          </p:cNvSpPr>
          <p:nvPr/>
        </p:nvSpPr>
        <p:spPr bwMode="auto">
          <a:xfrm>
            <a:off x="8072438" y="2143125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/>
              <a:t>            </a:t>
            </a:r>
          </a:p>
        </p:txBody>
      </p:sp>
      <p:sp>
        <p:nvSpPr>
          <p:cNvPr id="12293" name="TextBox 21"/>
          <p:cNvSpPr txBox="1">
            <a:spLocks noChangeArrowheads="1"/>
          </p:cNvSpPr>
          <p:nvPr/>
        </p:nvSpPr>
        <p:spPr bwMode="auto">
          <a:xfrm>
            <a:off x="8358188" y="2286000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/>
              <a:t>      </a:t>
            </a:r>
          </a:p>
        </p:txBody>
      </p:sp>
      <p:sp>
        <p:nvSpPr>
          <p:cNvPr id="23" name="מלבן 22"/>
          <p:cNvSpPr/>
          <p:nvPr/>
        </p:nvSpPr>
        <p:spPr>
          <a:xfrm>
            <a:off x="8429625" y="2786063"/>
            <a:ext cx="428625" cy="428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25" name="מלבן 24"/>
          <p:cNvSpPr/>
          <p:nvPr/>
        </p:nvSpPr>
        <p:spPr>
          <a:xfrm>
            <a:off x="8429625" y="4143375"/>
            <a:ext cx="428625" cy="428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26" name="מלבן 25"/>
          <p:cNvSpPr/>
          <p:nvPr/>
        </p:nvSpPr>
        <p:spPr>
          <a:xfrm rot="20648228">
            <a:off x="64707" y="709444"/>
            <a:ext cx="322897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e-IL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Guttman Yad-Brush" pitchFamily="2" charset="-79"/>
                <a:cs typeface="Guttman Yad-Brush" pitchFamily="2" charset="-79"/>
              </a:rPr>
              <a:t>טיוטא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מציין מיקום תוכן 2"/>
          <p:cNvSpPr>
            <a:spLocks noGrp="1"/>
          </p:cNvSpPr>
          <p:nvPr>
            <p:ph idx="1"/>
          </p:nvPr>
        </p:nvSpPr>
        <p:spPr>
          <a:xfrm>
            <a:off x="500063" y="714375"/>
            <a:ext cx="8229600" cy="45259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he-IL" sz="1600" smtClean="0"/>
          </a:p>
          <a:p>
            <a:pPr eaLnBrk="1" hangingPunct="1">
              <a:buFont typeface="Arial" pitchFamily="34" charset="0"/>
              <a:buNone/>
            </a:pPr>
            <a:r>
              <a:rPr lang="he-IL" sz="2800" b="1" smtClean="0"/>
              <a:t>8.</a:t>
            </a:r>
          </a:p>
          <a:p>
            <a:pPr eaLnBrk="1" hangingPunct="1">
              <a:buFont typeface="Arial" pitchFamily="34" charset="0"/>
              <a:buNone/>
            </a:pPr>
            <a:endParaRPr lang="he-IL" sz="1400" smtClean="0"/>
          </a:p>
          <a:p>
            <a:pPr eaLnBrk="1" hangingPunct="1">
              <a:buFont typeface="Arial" pitchFamily="34" charset="0"/>
              <a:buNone/>
            </a:pPr>
            <a:endParaRPr lang="he-IL" sz="1400" smtClean="0"/>
          </a:p>
          <a:p>
            <a:pPr eaLnBrk="1" hangingPunct="1">
              <a:buFont typeface="Arial" pitchFamily="34" charset="0"/>
              <a:buNone/>
            </a:pPr>
            <a:endParaRPr lang="he-IL" sz="1400" smtClean="0"/>
          </a:p>
          <a:p>
            <a:pPr eaLnBrk="1" hangingPunct="1">
              <a:buFont typeface="Arial" pitchFamily="34" charset="0"/>
              <a:buNone/>
            </a:pPr>
            <a:endParaRPr lang="he-IL" sz="1400" smtClean="0"/>
          </a:p>
          <a:p>
            <a:pPr eaLnBrk="1" hangingPunct="1">
              <a:buFont typeface="Arial" pitchFamily="34" charset="0"/>
              <a:buNone/>
            </a:pPr>
            <a:endParaRPr lang="he-IL" sz="2800" b="1" smtClean="0"/>
          </a:p>
          <a:p>
            <a:pPr eaLnBrk="1" hangingPunct="1">
              <a:buFont typeface="Arial" pitchFamily="34" charset="0"/>
              <a:buNone/>
            </a:pPr>
            <a:endParaRPr lang="he-IL" sz="2800" b="1" smtClean="0"/>
          </a:p>
          <a:p>
            <a:pPr eaLnBrk="1" hangingPunct="1">
              <a:buFont typeface="Arial" pitchFamily="34" charset="0"/>
              <a:buNone/>
            </a:pPr>
            <a:r>
              <a:rPr lang="he-IL" sz="2800" b="1" smtClean="0"/>
              <a:t>9.</a:t>
            </a:r>
          </a:p>
          <a:p>
            <a:pPr eaLnBrk="1" hangingPunct="1">
              <a:buFont typeface="Arial" pitchFamily="34" charset="0"/>
              <a:buNone/>
            </a:pPr>
            <a:endParaRPr lang="he-IL" sz="1400" smtClean="0"/>
          </a:p>
          <a:p>
            <a:pPr eaLnBrk="1" hangingPunct="1">
              <a:buFont typeface="Arial" pitchFamily="34" charset="0"/>
              <a:buNone/>
            </a:pPr>
            <a:endParaRPr lang="he-IL" sz="1400" smtClean="0"/>
          </a:p>
          <a:p>
            <a:pPr eaLnBrk="1" hangingPunct="1">
              <a:buFont typeface="Arial" pitchFamily="34" charset="0"/>
              <a:buNone/>
            </a:pPr>
            <a:endParaRPr lang="he-IL" sz="1400" smtClean="0"/>
          </a:p>
          <a:p>
            <a:pPr eaLnBrk="1" hangingPunct="1">
              <a:buFont typeface="Arial" pitchFamily="34" charset="0"/>
              <a:buNone/>
            </a:pPr>
            <a:endParaRPr lang="he-IL" sz="2800" b="1" smtClean="0"/>
          </a:p>
          <a:p>
            <a:pPr eaLnBrk="1" hangingPunct="1">
              <a:buFont typeface="Arial" pitchFamily="34" charset="0"/>
              <a:buNone/>
            </a:pPr>
            <a:endParaRPr lang="he-IL" sz="2800" b="1" smtClean="0"/>
          </a:p>
        </p:txBody>
      </p:sp>
      <p:sp>
        <p:nvSpPr>
          <p:cNvPr id="6" name="מלבן 5"/>
          <p:cNvSpPr/>
          <p:nvPr/>
        </p:nvSpPr>
        <p:spPr>
          <a:xfrm>
            <a:off x="642938" y="785813"/>
            <a:ext cx="7643812" cy="16430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u="sng" dirty="0">
                <a:solidFill>
                  <a:schemeClr val="tx2"/>
                </a:solidFill>
              </a:rPr>
              <a:t>פטור מחובת ליווי</a:t>
            </a:r>
            <a:r>
              <a:rPr lang="he-IL" sz="2800" b="1" dirty="0">
                <a:solidFill>
                  <a:schemeClr val="tx2"/>
                </a:solidFill>
              </a:rPr>
              <a:t>-נהג חדש צעיר אשר הציג אישור מקצין בטיחות יחידתי יהיה פטור מתוכנית הליווי אם ביצע תוכנית חונכות לנהגים של </a:t>
            </a:r>
            <a:r>
              <a:rPr lang="he-IL" sz="2800" b="1" dirty="0" err="1">
                <a:solidFill>
                  <a:schemeClr val="tx2"/>
                </a:solidFill>
              </a:rPr>
              <a:t>צה''ל</a:t>
            </a:r>
            <a:r>
              <a:rPr lang="he-IL" sz="2800" b="1" dirty="0">
                <a:solidFill>
                  <a:schemeClr val="tx2"/>
                </a:solidFill>
              </a:rPr>
              <a:t> מסוג "קליטה והכשרת הנהג ביחידה".</a:t>
            </a:r>
            <a:endParaRPr lang="he-IL" sz="2000" b="1" dirty="0">
              <a:solidFill>
                <a:schemeClr val="tx2"/>
              </a:solidFill>
            </a:endParaRPr>
          </a:p>
        </p:txBody>
      </p:sp>
      <p:sp>
        <p:nvSpPr>
          <p:cNvPr id="7" name="חץ למטה 6"/>
          <p:cNvSpPr/>
          <p:nvPr/>
        </p:nvSpPr>
        <p:spPr>
          <a:xfrm>
            <a:off x="4500563" y="2428875"/>
            <a:ext cx="214312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663575" y="2928938"/>
            <a:ext cx="7643813" cy="35964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u="sng" dirty="0">
                <a:solidFill>
                  <a:schemeClr val="tx2"/>
                </a:solidFill>
              </a:rPr>
              <a:t>זכאות למימון ליווי בתשלום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chemeClr val="tx2"/>
                </a:solidFill>
              </a:rPr>
              <a:t>נהג חדש צעיר אשר הוכיח לרשות הרישוי כי נבצר ממנו </a:t>
            </a:r>
            <a:r>
              <a:rPr lang="he-IL" sz="2800" b="1" dirty="0" smtClean="0">
                <a:solidFill>
                  <a:srgbClr val="002060"/>
                </a:solidFill>
              </a:rPr>
              <a:t>לבצע את תוכנית הליווי אלא באמצעות מלווה שהוא בעל רישיון להוראת נהיגה, </a:t>
            </a:r>
            <a:r>
              <a:rPr lang="he-IL" sz="2800" b="1" dirty="0" smtClean="0">
                <a:solidFill>
                  <a:schemeClr val="tx2"/>
                </a:solidFill>
              </a:rPr>
              <a:t>   </a:t>
            </a:r>
            <a:endParaRPr lang="he-IL" sz="2800" b="1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he-IL" sz="2800" b="1" dirty="0" smtClean="0">
                <a:solidFill>
                  <a:schemeClr val="tx2"/>
                </a:solidFill>
              </a:rPr>
              <a:t>יהיה זכאי למימון מאוצר המדינה לשם כך, אם הוכיח כי התקיים בו אחד מאלה: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מציין מיקום תוכן 2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5846763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he-IL" smtClean="0"/>
          </a:p>
          <a:p>
            <a:pPr marL="0" indent="0">
              <a:buFont typeface="Wingdings 2" pitchFamily="18" charset="2"/>
              <a:buNone/>
            </a:pPr>
            <a:endParaRPr lang="he-IL" smtClean="0"/>
          </a:p>
          <a:p>
            <a:pPr marL="0" indent="0">
              <a:buFont typeface="Wingdings 2" pitchFamily="18" charset="2"/>
              <a:buNone/>
            </a:pPr>
            <a:endParaRPr lang="he-IL" smtClean="0"/>
          </a:p>
        </p:txBody>
      </p:sp>
      <p:sp>
        <p:nvSpPr>
          <p:cNvPr id="6" name="מלבן 5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chemeClr val="tx2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800" b="1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800" b="1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800" b="1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800" b="1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800" b="1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chemeClr val="tx2"/>
                </a:solidFill>
              </a:rPr>
              <a:t>א)  הוא מקבל תשלום או גמלה לפי פרט (1) (א) או (2)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chemeClr val="tx2"/>
                </a:solidFill>
              </a:rPr>
              <a:t>      לתוספת הראשונה לחוק הבטחת הכנסה, </a:t>
            </a:r>
            <a:r>
              <a:rPr lang="he-IL" sz="2800" b="1" dirty="0" err="1">
                <a:solidFill>
                  <a:schemeClr val="tx2"/>
                </a:solidFill>
              </a:rPr>
              <a:t>התשמ''א</a:t>
            </a:r>
            <a:r>
              <a:rPr lang="he-IL" sz="2800" b="1" dirty="0">
                <a:solidFill>
                  <a:schemeClr val="tx2"/>
                </a:solidFill>
              </a:rPr>
              <a:t> – </a:t>
            </a:r>
            <a:r>
              <a:rPr lang="he-IL" sz="2800" b="1" dirty="0" smtClean="0">
                <a:solidFill>
                  <a:schemeClr val="tx2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 smtClean="0">
                <a:solidFill>
                  <a:schemeClr val="tx2"/>
                </a:solidFill>
              </a:rPr>
              <a:t>      1980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 smtClean="0">
                <a:solidFill>
                  <a:schemeClr val="tx2"/>
                </a:solidFill>
              </a:rPr>
              <a:t> ב)  הוא </a:t>
            </a:r>
            <a:r>
              <a:rPr lang="he-IL" sz="2800" b="1" dirty="0">
                <a:solidFill>
                  <a:schemeClr val="tx2"/>
                </a:solidFill>
              </a:rPr>
              <a:t>מקבל תשלום לפי חוק המזונות (הבטחת תשלום), </a:t>
            </a:r>
            <a:endParaRPr lang="he-IL" sz="2800" b="1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he-IL" sz="2800" b="1" dirty="0" smtClean="0">
                <a:solidFill>
                  <a:schemeClr val="tx2"/>
                </a:solidFill>
              </a:rPr>
              <a:t>      </a:t>
            </a:r>
            <a:r>
              <a:rPr lang="he-IL" sz="2800" b="1" dirty="0" err="1" smtClean="0">
                <a:solidFill>
                  <a:schemeClr val="tx2"/>
                </a:solidFill>
              </a:rPr>
              <a:t>התשל''ב</a:t>
            </a:r>
            <a:r>
              <a:rPr lang="he-IL" sz="2800" b="1" dirty="0" smtClean="0">
                <a:solidFill>
                  <a:schemeClr val="tx2"/>
                </a:solidFill>
              </a:rPr>
              <a:t>- 1972, והוא זוכה כאמור בתקנה 3 (3) </a:t>
            </a:r>
          </a:p>
          <a:p>
            <a:pPr>
              <a:defRPr/>
            </a:pPr>
            <a:r>
              <a:rPr lang="he-IL" sz="2800" b="1" dirty="0" smtClean="0">
                <a:solidFill>
                  <a:schemeClr val="tx2"/>
                </a:solidFill>
              </a:rPr>
              <a:t>      לתקנות המזונות (הבטחת תשלום), </a:t>
            </a:r>
            <a:r>
              <a:rPr lang="he-IL" sz="2800" b="1" dirty="0" err="1" smtClean="0">
                <a:solidFill>
                  <a:schemeClr val="tx2"/>
                </a:solidFill>
              </a:rPr>
              <a:t>התשל''ג</a:t>
            </a:r>
            <a:r>
              <a:rPr lang="he-IL" sz="2800" b="1" dirty="0" smtClean="0">
                <a:solidFill>
                  <a:schemeClr val="tx2"/>
                </a:solidFill>
              </a:rPr>
              <a:t> – 1972.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800" b="1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 smtClean="0">
                <a:solidFill>
                  <a:schemeClr val="tx2"/>
                </a:solidFill>
              </a:rPr>
              <a:t>ג</a:t>
            </a:r>
            <a:r>
              <a:rPr lang="he-IL" sz="2800" b="1" dirty="0">
                <a:solidFill>
                  <a:schemeClr val="tx2"/>
                </a:solidFill>
              </a:rPr>
              <a:t>)   בסמוך לפני שמלאו לו 18 שנים הוא קיבל גמלה או </a:t>
            </a:r>
            <a:endParaRPr lang="he-IL" sz="2800" b="1" dirty="0" smtClean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 smtClean="0">
                <a:solidFill>
                  <a:schemeClr val="tx2"/>
                </a:solidFill>
              </a:rPr>
              <a:t>      תשלום כאמור בפסקה (1) או (2).</a:t>
            </a:r>
            <a:endParaRPr lang="he-IL" sz="2800" b="1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chemeClr val="tx2"/>
                </a:solidFill>
              </a:rPr>
              <a:t>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chemeClr val="tx2"/>
                </a:solidFill>
              </a:rPr>
              <a:t>ד)   הוא חייל המשרת בצבא הגנה לישראל, המחזיק </a:t>
            </a:r>
            <a:endParaRPr lang="he-IL" sz="2800" b="1" dirty="0" smtClean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 smtClean="0">
                <a:solidFill>
                  <a:schemeClr val="tx2"/>
                </a:solidFill>
              </a:rPr>
              <a:t>      תעודת  חייל בודד תקפה, והציג אישור מאת קצין תנאי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 smtClean="0">
                <a:solidFill>
                  <a:schemeClr val="tx2"/>
                </a:solidFill>
              </a:rPr>
              <a:t>      השירות  ביחידתו כי לפי פקודות הצבא הוא זכאי בשל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 smtClean="0">
                <a:solidFill>
                  <a:schemeClr val="tx2"/>
                </a:solidFill>
              </a:rPr>
              <a:t>      כך למענק חודשי קבוע.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 smtClean="0">
                <a:solidFill>
                  <a:schemeClr val="tx2"/>
                </a:solidFill>
              </a:rPr>
              <a:t>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800" b="1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/>
                </a:solidFill>
              </a:rPr>
              <a:t/>
            </a:r>
            <a:br>
              <a:rPr lang="en-US" sz="2800" b="1" dirty="0">
                <a:solidFill>
                  <a:schemeClr val="tx2"/>
                </a:solidFill>
              </a:rPr>
            </a:br>
            <a:r>
              <a:rPr lang="en-US" sz="2800" b="1" dirty="0">
                <a:solidFill>
                  <a:schemeClr val="tx2"/>
                </a:solidFill>
              </a:rPr>
              <a:t/>
            </a:r>
            <a:br>
              <a:rPr lang="en-US" sz="2800" b="1" dirty="0">
                <a:solidFill>
                  <a:schemeClr val="tx2"/>
                </a:solidFill>
              </a:rPr>
            </a:br>
            <a:r>
              <a:rPr lang="en-US" sz="2800" b="1" dirty="0">
                <a:solidFill>
                  <a:schemeClr val="tx2"/>
                </a:solidFill>
              </a:rPr>
              <a:t/>
            </a:r>
            <a:br>
              <a:rPr lang="en-US" sz="2800" b="1" dirty="0">
                <a:solidFill>
                  <a:schemeClr val="tx2"/>
                </a:solidFill>
              </a:rPr>
            </a:br>
            <a:endParaRPr lang="he-IL" sz="2800" b="1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6335712"/>
          </a:xfrm>
        </p:spPr>
        <p:txBody>
          <a:bodyPr>
            <a:normAutofit/>
          </a:bodyPr>
          <a:lstStyle/>
          <a:p>
            <a:pPr eaLnBrk="1" hangingPunct="1"/>
            <a:endParaRPr lang="he-IL" sz="54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2050" name="אובייקט 3"/>
          <p:cNvGraphicFramePr>
            <a:graphicFrameLocks noChangeAspect="1"/>
          </p:cNvGraphicFramePr>
          <p:nvPr/>
        </p:nvGraphicFramePr>
        <p:xfrm>
          <a:off x="1820863" y="269875"/>
          <a:ext cx="5502275" cy="6319838"/>
        </p:xfrm>
        <a:graphic>
          <a:graphicData uri="http://schemas.openxmlformats.org/presentationml/2006/ole">
            <p:oleObj spid="_x0000_s2050" name="Document" r:id="rId3" imgW="5501589" imgH="6320269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he-IL" b="1" i="1" dirty="0" smtClean="0">
                <a:solidFill>
                  <a:srgbClr val="FF0000"/>
                </a:solidFill>
              </a:rPr>
              <a:t>דחיית החובה להתקנת מערכת בקרת יציבות לתאריך </a:t>
            </a:r>
            <a:r>
              <a:rPr lang="he-IL" b="1" dirty="0" smtClean="0">
                <a:solidFill>
                  <a:srgbClr val="FF0000"/>
                </a:solidFill>
              </a:rPr>
              <a:t>2014  .1 .1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he-IL" b="1" dirty="0" smtClean="0">
                <a:solidFill>
                  <a:srgbClr val="0070C0"/>
                </a:solidFill>
              </a:rPr>
              <a:t>רכב מסוג </a:t>
            </a:r>
            <a:r>
              <a:rPr lang="en-US" b="1" dirty="0" smtClean="0">
                <a:solidFill>
                  <a:srgbClr val="0070C0"/>
                </a:solidFill>
              </a:rPr>
              <a:t>N1  </a:t>
            </a:r>
            <a:r>
              <a:rPr lang="he-IL" b="1" dirty="0" smtClean="0">
                <a:solidFill>
                  <a:srgbClr val="0070C0"/>
                </a:solidFill>
              </a:rPr>
              <a:t> שמשקלו הכולל המותר עד 3500 ק"ג מתוצר שניתן עליו אישור מנהל אגף הרכב כי על פי הודעת יצרן הרכב אותו תוצר, איננו מיוצר עם מערכת בקרת יציבות  .</a:t>
            </a:r>
            <a:endParaRPr lang="he-IL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he-IL" b="1" i="1" dirty="0" smtClean="0">
                <a:solidFill>
                  <a:srgbClr val="FF0000"/>
                </a:solidFill>
              </a:rPr>
              <a:t>רישום רכב חדש על ידי סוחרי רכב מוכרים</a:t>
            </a:r>
            <a:endParaRPr lang="he-IL" b="1" i="1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600200"/>
            <a:ext cx="8892480" cy="4525963"/>
          </a:xfrm>
        </p:spPr>
        <p:txBody>
          <a:bodyPr/>
          <a:lstStyle/>
          <a:p>
            <a:r>
              <a:rPr lang="he-IL" dirty="0" smtClean="0">
                <a:solidFill>
                  <a:srgbClr val="0070C0"/>
                </a:solidFill>
              </a:rPr>
              <a:t>החל מתאריך 13. 6 . 1 יוכלו סוחרי רכב מוכרים לקנות רכב חדש מהיבואנים ולרשום את הרכב על שם הסוחר,                                                          בעת המכירה יירשם הרכב על שם הקונה כיד ראשונה והבעלות על שם הסוחר תמחק.</a:t>
            </a:r>
          </a:p>
          <a:p>
            <a:endParaRPr lang="he-IL" dirty="0" smtClean="0">
              <a:solidFill>
                <a:srgbClr val="0070C0"/>
              </a:solidFill>
            </a:endParaRPr>
          </a:p>
          <a:p>
            <a:r>
              <a:rPr lang="he-IL" dirty="0" smtClean="0">
                <a:solidFill>
                  <a:srgbClr val="0070C0"/>
                </a:solidFill>
              </a:rPr>
              <a:t>הסדר זה היה קיים עד היום רק לגבי רכב ישן אשר נרשם על שם הסוחר.</a:t>
            </a:r>
            <a:endParaRPr lang="he-IL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6000" b="1" i="1" u="sng" dirty="0" smtClean="0">
                <a:solidFill>
                  <a:srgbClr val="FF0000"/>
                </a:solidFill>
              </a:rPr>
              <a:t>תקנות עתידיות</a:t>
            </a:r>
            <a:endParaRPr lang="he-IL" sz="6000" b="1" i="1" u="sng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r>
              <a:rPr lang="he-IL" b="1" i="1" dirty="0" smtClean="0">
                <a:solidFill>
                  <a:srgbClr val="0070C0"/>
                </a:solidFill>
              </a:rPr>
              <a:t>1  איסור תנועת עגלות רתומות לבעלי חיים, בדרכים </a:t>
            </a:r>
          </a:p>
          <a:p>
            <a:r>
              <a:rPr lang="he-IL" b="1" i="1" dirty="0" smtClean="0">
                <a:solidFill>
                  <a:srgbClr val="0070C0"/>
                </a:solidFill>
              </a:rPr>
              <a:t>    סלולות למעט בתחום מושב קיבוץ או כפר.</a:t>
            </a:r>
          </a:p>
          <a:p>
            <a:endParaRPr lang="he-IL" b="1" i="1" dirty="0" smtClean="0">
              <a:solidFill>
                <a:srgbClr val="0070C0"/>
              </a:solidFill>
            </a:endParaRPr>
          </a:p>
          <a:p>
            <a:r>
              <a:rPr lang="he-IL" b="1" i="1" dirty="0" smtClean="0">
                <a:solidFill>
                  <a:srgbClr val="0070C0"/>
                </a:solidFill>
              </a:rPr>
              <a:t>2  איסור רכיבה על אופניים בדרך שאינה עירונית   </a:t>
            </a:r>
          </a:p>
          <a:p>
            <a:r>
              <a:rPr lang="he-IL" b="1" i="1" dirty="0" smtClean="0">
                <a:solidFill>
                  <a:srgbClr val="0070C0"/>
                </a:solidFill>
              </a:rPr>
              <a:t>    לילד מתחת לגיל 12 שנים. </a:t>
            </a:r>
          </a:p>
          <a:p>
            <a:pPr>
              <a:buNone/>
            </a:pPr>
            <a:endParaRPr lang="he-IL" b="1" i="1" dirty="0" smtClean="0">
              <a:solidFill>
                <a:srgbClr val="0070C0"/>
              </a:solidFill>
            </a:endParaRPr>
          </a:p>
          <a:p>
            <a:r>
              <a:rPr lang="he-IL" b="1" i="1" dirty="0" smtClean="0">
                <a:solidFill>
                  <a:srgbClr val="0070C0"/>
                </a:solidFill>
              </a:rPr>
              <a:t>3  איסור על תנועת </a:t>
            </a:r>
            <a:r>
              <a:rPr lang="he-IL" b="1" i="1" dirty="0" err="1" smtClean="0">
                <a:solidFill>
                  <a:srgbClr val="0070C0"/>
                </a:solidFill>
              </a:rPr>
              <a:t>קלנועיות</a:t>
            </a:r>
            <a:r>
              <a:rPr lang="he-IL" b="1" i="1" dirty="0" smtClean="0">
                <a:solidFill>
                  <a:srgbClr val="0070C0"/>
                </a:solidFill>
              </a:rPr>
              <a:t> בדרך שאינה עירונית.</a:t>
            </a:r>
          </a:p>
          <a:p>
            <a:endParaRPr lang="he-IL" b="1" i="1" dirty="0" smtClean="0">
              <a:solidFill>
                <a:srgbClr val="0070C0"/>
              </a:solidFill>
            </a:endParaRPr>
          </a:p>
          <a:p>
            <a:r>
              <a:rPr lang="he-IL" b="1" i="1" dirty="0" smtClean="0">
                <a:solidFill>
                  <a:srgbClr val="0070C0"/>
                </a:solidFill>
              </a:rPr>
              <a:t>4  תהיה חובה להתקין פנסים בגוון כתום ברכב בעל דופן </a:t>
            </a:r>
          </a:p>
          <a:p>
            <a:pPr>
              <a:buNone/>
            </a:pPr>
            <a:r>
              <a:rPr lang="he-IL" b="1" i="1" dirty="0" smtClean="0">
                <a:solidFill>
                  <a:srgbClr val="0070C0"/>
                </a:solidFill>
              </a:rPr>
              <a:t>       הידראולית במרחק שלא יעלה על 20 ס"מ מקצות   </a:t>
            </a:r>
          </a:p>
          <a:p>
            <a:pPr>
              <a:buNone/>
            </a:pPr>
            <a:r>
              <a:rPr lang="he-IL" b="1" i="1" dirty="0" smtClean="0">
                <a:solidFill>
                  <a:srgbClr val="0070C0"/>
                </a:solidFill>
              </a:rPr>
              <a:t>       הדופן.</a:t>
            </a:r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עודד\Desktop\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4588" y="1341438"/>
            <a:ext cx="26685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755576" y="980729"/>
            <a:ext cx="518484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3200" b="1" u="sng" dirty="0" smtClean="0">
                <a:solidFill>
                  <a:srgbClr val="0070C0"/>
                </a:solidFill>
                <a:latin typeface="David" pitchFamily="34" charset="-79"/>
                <a:ea typeface="Tahoma" pitchFamily="34" charset="0"/>
                <a:cs typeface="David" pitchFamily="34" charset="-79"/>
              </a:rPr>
              <a:t>פירושו</a:t>
            </a:r>
            <a:r>
              <a:rPr lang="he-IL" sz="3200" b="1" dirty="0" smtClean="0">
                <a:solidFill>
                  <a:srgbClr val="0070C0"/>
                </a:solidFill>
                <a:latin typeface="David" pitchFamily="34" charset="-79"/>
                <a:ea typeface="Tahoma" pitchFamily="34" charset="0"/>
                <a:cs typeface="David" pitchFamily="34" charset="-79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3200" dirty="0" smtClean="0">
                <a:solidFill>
                  <a:srgbClr val="0070C0"/>
                </a:solidFill>
                <a:latin typeface="David" pitchFamily="34" charset="-79"/>
                <a:ea typeface="Tahoma" pitchFamily="34" charset="0"/>
                <a:cs typeface="David" pitchFamily="34" charset="-79"/>
              </a:rPr>
              <a:t>אזור אסור לחניית רכב  שמשקלו הכולל המותר עולה על 10,000 ק"ג [בלילה </a:t>
            </a:r>
            <a:r>
              <a:rPr lang="he-IL" sz="3200" dirty="0" err="1" smtClean="0">
                <a:solidFill>
                  <a:srgbClr val="0070C0"/>
                </a:solidFill>
                <a:latin typeface="David" pitchFamily="34" charset="-79"/>
                <a:ea typeface="Tahoma" pitchFamily="34" charset="0"/>
                <a:cs typeface="David" pitchFamily="34" charset="-79"/>
              </a:rPr>
              <a:t>עפ</a:t>
            </a:r>
            <a:r>
              <a:rPr lang="he-IL" sz="3200" dirty="0" smtClean="0">
                <a:solidFill>
                  <a:srgbClr val="0070C0"/>
                </a:solidFill>
                <a:latin typeface="David" pitchFamily="34" charset="-79"/>
                <a:ea typeface="Tahoma" pitchFamily="34" charset="0"/>
                <a:cs typeface="David" pitchFamily="34" charset="-79"/>
              </a:rPr>
              <a:t>' </a:t>
            </a:r>
            <a:r>
              <a:rPr lang="he-IL" sz="3200" dirty="0" err="1" smtClean="0">
                <a:solidFill>
                  <a:srgbClr val="0070C0"/>
                </a:solidFill>
                <a:latin typeface="David" pitchFamily="34" charset="-79"/>
                <a:ea typeface="Tahoma" pitchFamily="34" charset="0"/>
                <a:cs typeface="David" pitchFamily="34" charset="-79"/>
              </a:rPr>
              <a:t>תק</a:t>
            </a:r>
            <a:r>
              <a:rPr lang="he-IL" sz="3200" dirty="0" smtClean="0">
                <a:solidFill>
                  <a:srgbClr val="0070C0"/>
                </a:solidFill>
                <a:latin typeface="David" pitchFamily="34" charset="-79"/>
                <a:ea typeface="Tahoma" pitchFamily="34" charset="0"/>
                <a:cs typeface="David" pitchFamily="34" charset="-79"/>
              </a:rPr>
              <a:t>' 72 (16)(ג)]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3200" dirty="0" smtClean="0">
                <a:solidFill>
                  <a:prstClr val="white"/>
                </a:solidFill>
                <a:latin typeface="David" pitchFamily="34" charset="-79"/>
                <a:ea typeface="Tahoma" pitchFamily="34" charset="0"/>
                <a:cs typeface="David" pitchFamily="34" charset="-79"/>
              </a:rPr>
              <a:t> </a:t>
            </a:r>
            <a:r>
              <a:rPr lang="he-IL" sz="3200" dirty="0">
                <a:solidFill>
                  <a:prstClr val="white"/>
                </a:solidFill>
                <a:latin typeface="David" pitchFamily="34" charset="-79"/>
                <a:ea typeface="Tahoma" pitchFamily="34" charset="0"/>
                <a:cs typeface="David" pitchFamily="34" charset="-79"/>
              </a:rPr>
              <a:t>המותר עולה על 10,000 ק"ג.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7019925" y="3860800"/>
            <a:ext cx="11604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200" b="1" dirty="0">
                <a:solidFill>
                  <a:prstClr val="white"/>
                </a:solidFill>
                <a:latin typeface="David" pitchFamily="34" charset="-79"/>
                <a:ea typeface="Tahoma" pitchFamily="34" charset="0"/>
                <a:cs typeface="David" pitchFamily="34" charset="-79"/>
              </a:rPr>
              <a:t>435</a:t>
            </a:r>
            <a:endParaRPr lang="he-IL" sz="3600" b="1" dirty="0">
              <a:solidFill>
                <a:prstClr val="white"/>
              </a:solidFill>
              <a:latin typeface="David" pitchFamily="34" charset="-79"/>
              <a:ea typeface="Tahoma" pitchFamily="34" charset="0"/>
              <a:cs typeface="David" pitchFamily="34" charset="-79"/>
            </a:endParaRPr>
          </a:p>
        </p:txBody>
      </p:sp>
      <p:sp>
        <p:nvSpPr>
          <p:cNvPr id="7" name="TextBox 22"/>
          <p:cNvSpPr txBox="1">
            <a:spLocks noChangeArrowheads="1"/>
          </p:cNvSpPr>
          <p:nvPr/>
        </p:nvSpPr>
        <p:spPr bwMode="auto">
          <a:xfrm>
            <a:off x="1835150" y="5334001"/>
            <a:ext cx="47530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u="sng" dirty="0">
                <a:solidFill>
                  <a:prstClr val="white"/>
                </a:solidFill>
                <a:latin typeface="David" pitchFamily="34" charset="-79"/>
                <a:ea typeface="Tahoma" pitchFamily="34" charset="0"/>
                <a:cs typeface="David" pitchFamily="34" charset="-79"/>
              </a:rPr>
              <a:t>תקף</a:t>
            </a:r>
            <a:r>
              <a:rPr lang="he-IL" sz="2400" b="1" dirty="0">
                <a:solidFill>
                  <a:prstClr val="white"/>
                </a:solidFill>
                <a:latin typeface="David" pitchFamily="34" charset="-79"/>
                <a:ea typeface="Tahoma" pitchFamily="34" charset="0"/>
                <a:cs typeface="David" pitchFamily="34" charset="-79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2400" dirty="0">
                <a:solidFill>
                  <a:prstClr val="white"/>
                </a:solidFill>
                <a:latin typeface="David" pitchFamily="34" charset="-79"/>
                <a:ea typeface="Tahoma" pitchFamily="34" charset="0"/>
                <a:cs typeface="David" pitchFamily="34" charset="-79"/>
              </a:rPr>
              <a:t>עד </a:t>
            </a:r>
            <a:r>
              <a:rPr lang="he-IL" sz="2400" dirty="0" smtClean="0">
                <a:solidFill>
                  <a:prstClr val="white"/>
                </a:solidFill>
                <a:latin typeface="David" pitchFamily="34" charset="-79"/>
                <a:ea typeface="Tahoma" pitchFamily="34" charset="0"/>
                <a:cs typeface="David" pitchFamily="34" charset="-79"/>
              </a:rPr>
              <a:t>לתמר</a:t>
            </a:r>
            <a:r>
              <a:rPr lang="he-IL" sz="2400" b="1" dirty="0" smtClean="0">
                <a:solidFill>
                  <a:prstClr val="white"/>
                </a:solidFill>
                <a:latin typeface="David" pitchFamily="34" charset="-79"/>
                <a:ea typeface="Tahoma" pitchFamily="34" charset="0"/>
                <a:cs typeface="David" pitchFamily="34" charset="-79"/>
              </a:rPr>
              <a:t>436.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2400" dirty="0" err="1" smtClean="0">
                <a:solidFill>
                  <a:prstClr val="white"/>
                </a:solidFill>
                <a:latin typeface="David" pitchFamily="34" charset="-79"/>
                <a:ea typeface="Tahoma" pitchFamily="34" charset="0"/>
                <a:cs typeface="David" pitchFamily="34" charset="-79"/>
              </a:rPr>
              <a:t>ור</a:t>
            </a:r>
            <a:endParaRPr lang="he-IL" sz="2400" b="1" dirty="0">
              <a:solidFill>
                <a:prstClr val="white"/>
              </a:solidFill>
              <a:latin typeface="David" pitchFamily="34" charset="-79"/>
              <a:ea typeface="Tahoma" pitchFamily="34" charset="0"/>
              <a:cs typeface="David" pitchFamily="34" charset="-79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5301208"/>
            <a:ext cx="1346366" cy="122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מלבן מעוגל 9"/>
          <p:cNvSpPr/>
          <p:nvPr/>
        </p:nvSpPr>
        <p:spPr>
          <a:xfrm>
            <a:off x="6732240" y="4425588"/>
            <a:ext cx="2138536" cy="745033"/>
          </a:xfrm>
          <a:prstGeom prst="roundRect">
            <a:avLst/>
          </a:prstGeom>
          <a:noFill/>
          <a:ln w="50800">
            <a:solidFill>
              <a:srgbClr val="2BB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6545263" y="4474940"/>
            <a:ext cx="220345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לתשומת לב 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תקף גם לאוטובוס</a:t>
            </a:r>
            <a:endParaRPr lang="he-IL" b="1" dirty="0">
              <a:solidFill>
                <a:srgbClr val="FF0000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15062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שינוי הגדרה לתמרור </a:t>
            </a:r>
            <a:r>
              <a:rPr lang="he-IL" sz="2800" b="1" dirty="0" err="1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435</a:t>
            </a:r>
            <a:r>
              <a:rPr lang="he-IL" sz="28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– תקף לכל רכב שמשקלו מעל-  10 טון</a:t>
            </a:r>
            <a:endParaRPr lang="he-IL" sz="2800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3" name="חץ ימינה 12">
            <a:hlinkClick r:id="rId4" action="ppaction://hlinksldjump"/>
          </p:cNvPr>
          <p:cNvSpPr/>
          <p:nvPr/>
        </p:nvSpPr>
        <p:spPr>
          <a:xfrm>
            <a:off x="60216" y="6510249"/>
            <a:ext cx="489204" cy="360040"/>
          </a:xfrm>
          <a:prstGeom prst="rightArrow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899592" y="5373217"/>
            <a:ext cx="54726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2800" b="1" u="sng" dirty="0" smtClean="0">
                <a:solidFill>
                  <a:srgbClr val="0070C0"/>
                </a:solidFill>
                <a:latin typeface="David" pitchFamily="34" charset="-79"/>
                <a:ea typeface="Tahoma" pitchFamily="34" charset="0"/>
                <a:cs typeface="David" pitchFamily="34" charset="-79"/>
              </a:rPr>
              <a:t>תקף</a:t>
            </a:r>
            <a:r>
              <a:rPr lang="he-IL" sz="2800" b="1" dirty="0" smtClean="0">
                <a:solidFill>
                  <a:srgbClr val="0070C0"/>
                </a:solidFill>
                <a:latin typeface="David" pitchFamily="34" charset="-79"/>
                <a:ea typeface="Tahoma" pitchFamily="34" charset="0"/>
                <a:cs typeface="David" pitchFamily="34" charset="-79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2800" b="1" dirty="0" smtClean="0">
                <a:solidFill>
                  <a:srgbClr val="0070C0"/>
                </a:solidFill>
                <a:latin typeface="David" pitchFamily="34" charset="-79"/>
                <a:ea typeface="Tahoma" pitchFamily="34" charset="0"/>
                <a:cs typeface="David" pitchFamily="34" charset="-79"/>
              </a:rPr>
              <a:t>עד לתמרור  436</a:t>
            </a:r>
            <a:endParaRPr lang="he-IL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057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 fontScale="70000" lnSpcReduction="20000"/>
          </a:bodyPr>
          <a:lstStyle/>
          <a:p>
            <a:r>
              <a:rPr lang="he-IL" sz="4600" dirty="0" smtClean="0"/>
              <a:t>5  יבוטל הפטור מחובת רישום ורישוי למכונה נגררת.</a:t>
            </a:r>
          </a:p>
          <a:p>
            <a:endParaRPr lang="he-IL" sz="4100" dirty="0" smtClean="0"/>
          </a:p>
          <a:p>
            <a:endParaRPr lang="he-IL" sz="4100" dirty="0" smtClean="0"/>
          </a:p>
          <a:p>
            <a:endParaRPr lang="he-IL" sz="4100" dirty="0" smtClean="0"/>
          </a:p>
          <a:p>
            <a:endParaRPr lang="he-IL" sz="4100" dirty="0" smtClean="0"/>
          </a:p>
          <a:p>
            <a:endParaRPr lang="he-IL" sz="4100" dirty="0" smtClean="0"/>
          </a:p>
          <a:p>
            <a:endParaRPr lang="he-IL" sz="4100" dirty="0" smtClean="0"/>
          </a:p>
          <a:p>
            <a:endParaRPr lang="he-IL" sz="4100" dirty="0" smtClean="0"/>
          </a:p>
          <a:p>
            <a:endParaRPr lang="he-IL" sz="4600" dirty="0" smtClean="0"/>
          </a:p>
          <a:p>
            <a:r>
              <a:rPr lang="he-IL" sz="4600" dirty="0" smtClean="0"/>
              <a:t>6  להגדרת רכב אספנות יתווסף רכב משא ללא  הגבלת </a:t>
            </a:r>
          </a:p>
          <a:p>
            <a:pPr>
              <a:buNone/>
            </a:pPr>
            <a:r>
              <a:rPr lang="he-IL" sz="4600" dirty="0" smtClean="0"/>
              <a:t>       משקל כולל מותר.</a:t>
            </a:r>
          </a:p>
          <a:p>
            <a:pPr>
              <a:buNone/>
            </a:pPr>
            <a:r>
              <a:rPr lang="he-IL" sz="4600" dirty="0" smtClean="0"/>
              <a:t>   7  יינתן היתר ליבוא רכב אספנות עם הגה ימני  בתנאי </a:t>
            </a:r>
          </a:p>
          <a:p>
            <a:pPr>
              <a:buNone/>
            </a:pPr>
            <a:r>
              <a:rPr lang="he-IL" sz="4600" dirty="0" smtClean="0"/>
              <a:t>       שלא יקבל אישור תנועה בדרך.</a:t>
            </a:r>
          </a:p>
          <a:p>
            <a:pPr>
              <a:buNone/>
            </a:pPr>
            <a:r>
              <a:rPr lang="he-IL" dirty="0" smtClean="0"/>
              <a:t>   </a:t>
            </a:r>
          </a:p>
        </p:txBody>
      </p:sp>
      <p:pic>
        <p:nvPicPr>
          <p:cNvPr id="4" name="Picture 10" descr="תמונה 041"/>
          <p:cNvPicPr>
            <a:picLocks noChangeAspect="1" noChangeArrowheads="1"/>
          </p:cNvPicPr>
          <p:nvPr/>
        </p:nvPicPr>
        <p:blipFill>
          <a:blip r:embed="rId2" cstate="print"/>
          <a:srcRect r="2" b="-35"/>
          <a:stretch>
            <a:fillRect/>
          </a:stretch>
        </p:blipFill>
        <p:spPr bwMode="auto">
          <a:xfrm>
            <a:off x="179512" y="1484784"/>
            <a:ext cx="4531744" cy="259228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rmAutofit/>
          </a:bodyPr>
          <a:lstStyle/>
          <a:p>
            <a:r>
              <a:rPr lang="he-IL" sz="8000" b="1" i="1" dirty="0" smtClean="0">
                <a:solidFill>
                  <a:srgbClr val="0070C0"/>
                </a:solidFill>
              </a:rPr>
              <a:t>תודה רבה </a:t>
            </a:r>
            <a:r>
              <a:rPr lang="he-IL" sz="8000" b="1" i="1" smtClean="0">
                <a:solidFill>
                  <a:srgbClr val="0070C0"/>
                </a:solidFill>
              </a:rPr>
              <a:t>על ההקשבה                 חג </a:t>
            </a:r>
            <a:r>
              <a:rPr lang="he-IL" sz="8000" b="1" i="1" dirty="0" smtClean="0">
                <a:solidFill>
                  <a:srgbClr val="0070C0"/>
                </a:solidFill>
              </a:rPr>
              <a:t>פסח כשר ושמח</a:t>
            </a:r>
            <a:endParaRPr lang="he-IL" sz="8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עודד\Desktop\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8250" y="1268413"/>
            <a:ext cx="2430463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0" y="620689"/>
            <a:ext cx="59404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3200" b="1" u="sng" dirty="0">
                <a:solidFill>
                  <a:prstClr val="white"/>
                </a:solidFill>
                <a:latin typeface="David" pitchFamily="34" charset="-79"/>
                <a:ea typeface="Tahoma" pitchFamily="34" charset="0"/>
                <a:cs typeface="David" pitchFamily="34" charset="-79"/>
              </a:rPr>
              <a:t>פירושו</a:t>
            </a:r>
            <a:r>
              <a:rPr lang="he-IL" sz="3200" b="1" dirty="0">
                <a:solidFill>
                  <a:prstClr val="white"/>
                </a:solidFill>
                <a:latin typeface="David" pitchFamily="34" charset="-79"/>
                <a:ea typeface="Tahoma" pitchFamily="34" charset="0"/>
                <a:cs typeface="David" pitchFamily="34" charset="-79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3200" b="1" u="sng" dirty="0" smtClean="0">
                <a:solidFill>
                  <a:srgbClr val="0070C0"/>
                </a:solidFill>
                <a:latin typeface="David" pitchFamily="34" charset="-79"/>
                <a:ea typeface="Tahoma" pitchFamily="34" charset="0"/>
                <a:cs typeface="David" pitchFamily="34" charset="-79"/>
              </a:rPr>
              <a:t>פירושו</a:t>
            </a:r>
            <a:r>
              <a:rPr lang="he-IL" sz="3200" b="1" dirty="0" smtClean="0">
                <a:solidFill>
                  <a:srgbClr val="0070C0"/>
                </a:solidFill>
                <a:latin typeface="David" pitchFamily="34" charset="-79"/>
                <a:ea typeface="Tahoma" pitchFamily="34" charset="0"/>
                <a:cs typeface="David" pitchFamily="34" charset="-79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3200" dirty="0" smtClean="0">
                <a:solidFill>
                  <a:srgbClr val="0070C0"/>
                </a:solidFill>
                <a:latin typeface="David" pitchFamily="34" charset="-79"/>
                <a:ea typeface="Tahoma" pitchFamily="34" charset="0"/>
                <a:cs typeface="David" pitchFamily="34" charset="-79"/>
              </a:rPr>
              <a:t>אסור לרכב  שמשקלו הכולל המותר עולה על 4 טון לעקוף או לעבור על פניו של רכב מנועי הנע על יותר משני גלגלים באותו כיוון נסיעה.</a:t>
            </a: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6940550" y="3492500"/>
            <a:ext cx="1160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200" b="1" dirty="0">
                <a:solidFill>
                  <a:prstClr val="white"/>
                </a:solidFill>
                <a:latin typeface="David" pitchFamily="34" charset="-79"/>
                <a:ea typeface="Tahoma" pitchFamily="34" charset="0"/>
                <a:cs typeface="David" pitchFamily="34" charset="-79"/>
              </a:rPr>
              <a:t>422</a:t>
            </a:r>
            <a:endParaRPr lang="he-IL" sz="3600" b="1" dirty="0">
              <a:solidFill>
                <a:prstClr val="white"/>
              </a:solidFill>
              <a:latin typeface="David" pitchFamily="34" charset="-79"/>
              <a:ea typeface="Tahoma" pitchFamily="34" charset="0"/>
              <a:cs typeface="David" pitchFamily="34" charset="-79"/>
            </a:endParaRPr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899592" y="764704"/>
            <a:ext cx="50408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u="sng" dirty="0">
                <a:solidFill>
                  <a:prstClr val="white"/>
                </a:solidFill>
                <a:latin typeface="David" pitchFamily="34" charset="-79"/>
                <a:ea typeface="Tahoma" pitchFamily="34" charset="0"/>
                <a:cs typeface="David" pitchFamily="34" charset="-79"/>
              </a:rPr>
              <a:t>תקף</a:t>
            </a:r>
            <a:r>
              <a:rPr lang="he-IL" sz="2400" b="1" dirty="0">
                <a:solidFill>
                  <a:prstClr val="white"/>
                </a:solidFill>
                <a:latin typeface="David" pitchFamily="34" charset="-79"/>
                <a:ea typeface="Tahoma" pitchFamily="34" charset="0"/>
                <a:cs typeface="David" pitchFamily="34" charset="-79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z="2400" b="1" dirty="0">
              <a:solidFill>
                <a:prstClr val="white"/>
              </a:solidFill>
              <a:latin typeface="David" pitchFamily="34" charset="-79"/>
              <a:ea typeface="Tahoma" pitchFamily="34" charset="0"/>
              <a:cs typeface="David" pitchFamily="34" charset="-79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013176"/>
            <a:ext cx="1224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545263" y="4474940"/>
            <a:ext cx="220345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לתשומת לב 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תקף גם לאוטובוס</a:t>
            </a:r>
            <a:endParaRPr lang="he-IL" b="1" dirty="0">
              <a:solidFill>
                <a:srgbClr val="FF0000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6732240" y="4425588"/>
            <a:ext cx="2138536" cy="745033"/>
          </a:xfrm>
          <a:prstGeom prst="roundRect">
            <a:avLst/>
          </a:prstGeom>
          <a:noFill/>
          <a:ln w="50800">
            <a:solidFill>
              <a:srgbClr val="2BB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0" y="215062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שינוי הגדרה לתמרור </a:t>
            </a:r>
            <a:r>
              <a:rPr lang="he-IL" sz="2800" b="1" dirty="0" err="1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422</a:t>
            </a:r>
            <a:r>
              <a:rPr lang="he-IL" sz="28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– תקף לכל רכב שמשקלו מעל 4 טון</a:t>
            </a:r>
            <a:endParaRPr lang="he-IL" sz="2800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0" name="חץ ימינה 9">
            <a:hlinkClick r:id="rId4" action="ppaction://hlinksldjump"/>
          </p:cNvPr>
          <p:cNvSpPr/>
          <p:nvPr/>
        </p:nvSpPr>
        <p:spPr>
          <a:xfrm>
            <a:off x="60216" y="6510249"/>
            <a:ext cx="489204" cy="360040"/>
          </a:xfrm>
          <a:prstGeom prst="rightArrow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2286000" y="5085185"/>
            <a:ext cx="4014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2000" b="1" u="sng" dirty="0" smtClean="0">
                <a:solidFill>
                  <a:srgbClr val="0070C0"/>
                </a:solidFill>
                <a:latin typeface="David" pitchFamily="34" charset="-79"/>
                <a:ea typeface="Tahoma" pitchFamily="34" charset="0"/>
                <a:cs typeface="David" pitchFamily="34" charset="-79"/>
              </a:rPr>
              <a:t>תקף</a:t>
            </a:r>
            <a:r>
              <a:rPr lang="he-IL" sz="2000" b="1" dirty="0" smtClean="0">
                <a:solidFill>
                  <a:srgbClr val="0070C0"/>
                </a:solidFill>
                <a:latin typeface="David" pitchFamily="34" charset="-79"/>
                <a:ea typeface="Tahoma" pitchFamily="34" charset="0"/>
                <a:cs typeface="David" pitchFamily="34" charset="-79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2000" b="1" dirty="0" smtClean="0">
                <a:solidFill>
                  <a:srgbClr val="0070C0"/>
                </a:solidFill>
                <a:latin typeface="David" pitchFamily="34" charset="-79"/>
                <a:ea typeface="Tahoma" pitchFamily="34" charset="0"/>
                <a:cs typeface="David" pitchFamily="34" charset="-79"/>
              </a:rPr>
              <a:t>עד לצומת הקרוב או עד תמרור 423</a:t>
            </a:r>
            <a:r>
              <a:rPr lang="he-IL" sz="2000" b="1" dirty="0" smtClean="0">
                <a:solidFill>
                  <a:prstClr val="white"/>
                </a:solidFill>
                <a:latin typeface="David" pitchFamily="34" charset="-79"/>
                <a:ea typeface="Tahoma" pitchFamily="34" charset="0"/>
                <a:cs typeface="David" pitchFamily="34" charset="-79"/>
              </a:rPr>
              <a:t>.</a:t>
            </a:r>
            <a:endParaRPr lang="he-IL" sz="2000" b="1" dirty="0">
              <a:solidFill>
                <a:prstClr val="white"/>
              </a:solidFill>
              <a:latin typeface="David" pitchFamily="34" charset="-79"/>
              <a:ea typeface="Tahoma" pitchFamily="34" charset="0"/>
              <a:cs typeface="David" pitchFamily="34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740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he-IL" b="1" i="1" u="sng" dirty="0" smtClean="0">
                <a:solidFill>
                  <a:srgbClr val="FF0000"/>
                </a:solidFill>
              </a:rPr>
              <a:t>החניה מותרת לכול בעל תו נכה מכול סוג</a:t>
            </a:r>
            <a:endParaRPr lang="he-IL" b="1" i="1" u="sng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72816"/>
            <a:ext cx="4171720" cy="42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110594" name="Picture 2" descr="http://www.abiliko.co.il/Media/Image/pigurimage/t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6408712" cy="3690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כותרת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4104455"/>
          </a:xfrm>
          <a:ln w="38100"/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sz="9600" dirty="0" smtClean="0">
                <a:solidFill>
                  <a:srgbClr val="FF0000"/>
                </a:solidFill>
                <a:latin typeface="Guttman Adii-Light" pitchFamily="2" charset="-79"/>
                <a:cs typeface="Guttman Adii-Light" pitchFamily="2" charset="-79"/>
              </a:rPr>
              <a:t>רישיון נהיגה     מדורג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b="1" i="1" dirty="0" smtClean="0"/>
              <a:t>שלבי מתן רישיון נהיגה לנהג החדש</a:t>
            </a:r>
            <a:endParaRPr lang="he-IL" b="1" i="1" dirty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5538"/>
            <a:ext cx="9144000" cy="5732462"/>
          </a:xfrm>
          <a:ln w="28575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274320" indent="-274320">
              <a:lnSpc>
                <a:spcPct val="80000"/>
              </a:lnSpc>
              <a:buClr>
                <a:schemeClr val="accent3"/>
              </a:buClr>
              <a:buNone/>
              <a:defRPr/>
            </a:pPr>
            <a:r>
              <a:rPr lang="he-IL" sz="2800" b="1" dirty="0" smtClean="0">
                <a:solidFill>
                  <a:srgbClr val="FF0000"/>
                </a:solidFill>
              </a:rPr>
              <a:t>      הרישיון הזמני לנהג חדש מתחת לגיל 24 יהיה מדורג ויכלול מספר שלבים.    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e-IL" sz="2800" b="1" dirty="0" smtClean="0">
                <a:solidFill>
                  <a:srgbClr val="0070C0"/>
                </a:solidFill>
              </a:rPr>
              <a:t>השלב הראשון </a:t>
            </a:r>
            <a:r>
              <a:rPr lang="he-IL" sz="2800" dirty="0" smtClean="0">
                <a:solidFill>
                  <a:srgbClr val="0070C0"/>
                </a:solidFill>
              </a:rPr>
              <a:t>יתפרס על פני שלושת החדשים הראשונים שבמהלכם אסור יהיה לנהג החדש לנהוג בכל עת ללא ליווי מלווה צמוד ,שהינו בעל רישיון נהיגה לפחות 5 שנים וגילו מעל 24 שנים או בעל רישיון נהיגה לפחות 3 שנים וגילו 30 שנים לפחות.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e-IL" sz="2800" b="1" dirty="0" smtClean="0">
                <a:solidFill>
                  <a:srgbClr val="0070C0"/>
                </a:solidFill>
              </a:rPr>
              <a:t>השלב השני </a:t>
            </a:r>
            <a:r>
              <a:rPr lang="he-IL" sz="2800" dirty="0" smtClean="0">
                <a:solidFill>
                  <a:srgbClr val="0070C0"/>
                </a:solidFill>
              </a:rPr>
              <a:t>יתפרס על פני שלושת החודשים העוקבים שבמהלכם אסור יהיה לנהג החדש לנהוג ללא ליווי רק בשעות הלילה בין 21:00 ל- 06:00 למחרת.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e-IL" sz="2800" b="1" dirty="0" smtClean="0">
                <a:solidFill>
                  <a:srgbClr val="0070C0"/>
                </a:solidFill>
              </a:rPr>
              <a:t>השלב השלישי </a:t>
            </a:r>
            <a:r>
              <a:rPr lang="he-IL" sz="2800" dirty="0" smtClean="0">
                <a:solidFill>
                  <a:srgbClr val="0070C0"/>
                </a:solidFill>
              </a:rPr>
              <a:t>יתפרס על פני 18 חודשים נוספים שבמהלכם לא תהיינה הגבלות ליווי כאמור אך המעבר לשלב הרישיון הקבוע עדיין מותנה בהתנהגותו (אי צבירת עברות המנויות בתוספת השלישית)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e-IL" sz="2800" b="1" dirty="0" smtClean="0">
                <a:solidFill>
                  <a:srgbClr val="0070C0"/>
                </a:solidFill>
              </a:rPr>
              <a:t>השלב הרביעי </a:t>
            </a:r>
            <a:r>
              <a:rPr lang="he-IL" sz="2800" dirty="0" smtClean="0">
                <a:solidFill>
                  <a:srgbClr val="0070C0"/>
                </a:solidFill>
              </a:rPr>
              <a:t>יחל עם עמידה בתנאי תקופת הניסיון הדו שנתית שבסיומה יינתן לנהג החדש רישיון נהיגה לחמש שנים.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e-IL" sz="2800" b="1" dirty="0" smtClean="0">
                <a:solidFill>
                  <a:srgbClr val="0070C0"/>
                </a:solidFill>
              </a:rPr>
              <a:t>השלב </a:t>
            </a:r>
            <a:r>
              <a:rPr lang="he-IL" sz="2800" b="1" i="1" dirty="0" smtClean="0">
                <a:solidFill>
                  <a:srgbClr val="0070C0"/>
                </a:solidFill>
              </a:rPr>
              <a:t>החמישי  </a:t>
            </a:r>
            <a:r>
              <a:rPr lang="he-IL" sz="2800" dirty="0" smtClean="0">
                <a:solidFill>
                  <a:srgbClr val="0070C0"/>
                </a:solidFill>
              </a:rPr>
              <a:t>בתום חמש שנים </a:t>
            </a:r>
            <a:r>
              <a:rPr lang="he-IL" sz="2800" i="1" dirty="0" smtClean="0">
                <a:solidFill>
                  <a:srgbClr val="0070C0"/>
                </a:solidFill>
              </a:rPr>
              <a:t>השתתפות בקורס רענון כתנאי לחידוש רישיון נהיגה קבוע ורגיל.</a:t>
            </a:r>
            <a:endParaRPr lang="he-IL" sz="2800" b="1" i="1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כותרת 1"/>
          <p:cNvSpPr>
            <a:spLocks noGrp="1"/>
          </p:cNvSpPr>
          <p:nvPr>
            <p:ph type="title"/>
          </p:nvPr>
        </p:nvSpPr>
        <p:spPr>
          <a:xfrm>
            <a:off x="428624" y="1412776"/>
            <a:ext cx="8715376" cy="1152128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dirty="0" smtClean="0">
                <a:solidFill>
                  <a:srgbClr val="FF0000"/>
                </a:solidFill>
                <a:latin typeface="Guttman Adii-Light" pitchFamily="2" charset="-79"/>
                <a:cs typeface="Guttman Adii-Light" pitchFamily="2" charset="-79"/>
              </a:rPr>
              <a:t>תהליך זרימה</a:t>
            </a:r>
          </a:p>
        </p:txBody>
      </p:sp>
      <p:sp>
        <p:nvSpPr>
          <p:cNvPr id="10243" name="מציין מיקום תוכן 2"/>
          <p:cNvSpPr>
            <a:spLocks noGrp="1"/>
          </p:cNvSpPr>
          <p:nvPr>
            <p:ph idx="1"/>
          </p:nvPr>
        </p:nvSpPr>
        <p:spPr>
          <a:xfrm>
            <a:off x="428625" y="1268760"/>
            <a:ext cx="8229600" cy="504314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he-IL" sz="1600" dirty="0" smtClean="0"/>
          </a:p>
          <a:p>
            <a:pPr eaLnBrk="1" hangingPunct="1">
              <a:buFont typeface="Arial" pitchFamily="34" charset="0"/>
              <a:buNone/>
            </a:pPr>
            <a:r>
              <a:rPr lang="he-IL" sz="2800" b="1" dirty="0" smtClean="0"/>
              <a:t>1.</a:t>
            </a:r>
          </a:p>
          <a:p>
            <a:pPr eaLnBrk="1" hangingPunct="1">
              <a:buFont typeface="Arial" pitchFamily="34" charset="0"/>
              <a:buNone/>
            </a:pPr>
            <a:endParaRPr lang="he-IL" sz="1400" dirty="0" smtClean="0"/>
          </a:p>
          <a:p>
            <a:pPr eaLnBrk="1" hangingPunct="1">
              <a:buFont typeface="Arial" pitchFamily="34" charset="0"/>
              <a:buNone/>
            </a:pPr>
            <a:endParaRPr lang="he-IL" sz="1400" dirty="0" smtClean="0"/>
          </a:p>
          <a:p>
            <a:pPr eaLnBrk="1" hangingPunct="1">
              <a:buFont typeface="Arial" pitchFamily="34" charset="0"/>
              <a:buNone/>
            </a:pPr>
            <a:endParaRPr lang="he-IL" sz="1400" dirty="0" smtClean="0"/>
          </a:p>
          <a:p>
            <a:pPr eaLnBrk="1" hangingPunct="1">
              <a:buFont typeface="Arial" pitchFamily="34" charset="0"/>
              <a:buNone/>
            </a:pPr>
            <a:endParaRPr lang="he-IL" sz="1400" dirty="0" smtClean="0"/>
          </a:p>
          <a:p>
            <a:pPr eaLnBrk="1" hangingPunct="1">
              <a:buFont typeface="Arial" pitchFamily="34" charset="0"/>
              <a:buNone/>
            </a:pPr>
            <a:r>
              <a:rPr lang="he-IL" sz="2800" b="1" dirty="0" smtClean="0"/>
              <a:t>2.</a:t>
            </a:r>
          </a:p>
          <a:p>
            <a:pPr eaLnBrk="1" hangingPunct="1">
              <a:buFont typeface="Arial" pitchFamily="34" charset="0"/>
              <a:buNone/>
            </a:pPr>
            <a:endParaRPr lang="he-IL" sz="1400" dirty="0" smtClean="0"/>
          </a:p>
          <a:p>
            <a:pPr eaLnBrk="1" hangingPunct="1">
              <a:buFont typeface="Arial" pitchFamily="34" charset="0"/>
              <a:buNone/>
            </a:pPr>
            <a:endParaRPr lang="he-IL" sz="1400" dirty="0" smtClean="0"/>
          </a:p>
          <a:p>
            <a:pPr eaLnBrk="1" hangingPunct="1">
              <a:buFont typeface="Arial" pitchFamily="34" charset="0"/>
              <a:buNone/>
            </a:pPr>
            <a:endParaRPr lang="he-IL" sz="1400" dirty="0" smtClean="0"/>
          </a:p>
          <a:p>
            <a:pPr eaLnBrk="1" hangingPunct="1">
              <a:buFont typeface="Arial" pitchFamily="34" charset="0"/>
              <a:buNone/>
            </a:pPr>
            <a:r>
              <a:rPr lang="he-IL" sz="2800" b="1" dirty="0" smtClean="0"/>
              <a:t>3.</a:t>
            </a:r>
          </a:p>
          <a:p>
            <a:pPr eaLnBrk="1" hangingPunct="1">
              <a:buFont typeface="Arial" pitchFamily="34" charset="0"/>
              <a:buNone/>
            </a:pPr>
            <a:endParaRPr lang="he-IL" sz="2800" b="1" dirty="0" smtClean="0"/>
          </a:p>
        </p:txBody>
      </p:sp>
      <p:sp>
        <p:nvSpPr>
          <p:cNvPr id="6" name="מלבן 5"/>
          <p:cNvSpPr/>
          <p:nvPr/>
        </p:nvSpPr>
        <p:spPr>
          <a:xfrm>
            <a:off x="642939" y="1484313"/>
            <a:ext cx="7529462" cy="1158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2800" b="1" dirty="0">
                <a:solidFill>
                  <a:schemeClr val="tx2"/>
                </a:solidFill>
              </a:rPr>
              <a:t>תחילת לימוד נהיגה מעשי ומבחן עיוני לדרגה </a:t>
            </a:r>
            <a:r>
              <a:rPr lang="en-US" sz="2800" b="1" dirty="0">
                <a:solidFill>
                  <a:schemeClr val="tx2"/>
                </a:solidFill>
                <a:cs typeface="David" pitchFamily="2" charset="-79"/>
              </a:rPr>
              <a:t>B</a:t>
            </a:r>
            <a:r>
              <a:rPr lang="he-IL" sz="2800" b="1" dirty="0">
                <a:solidFill>
                  <a:schemeClr val="tx2"/>
                </a:solidFill>
              </a:rPr>
              <a:t> גיל 16 </a:t>
            </a:r>
            <a:r>
              <a:rPr lang="he-IL" sz="2800" b="1" dirty="0" smtClean="0">
                <a:solidFill>
                  <a:schemeClr val="tx2"/>
                </a:solidFill>
              </a:rPr>
              <a:t>שנים ו' – 6 חודשים</a:t>
            </a:r>
            <a:r>
              <a:rPr lang="he-IL" sz="2000" b="1" dirty="0" smtClean="0">
                <a:solidFill>
                  <a:schemeClr val="tx2"/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800" b="1" dirty="0">
              <a:solidFill>
                <a:schemeClr val="tx2"/>
              </a:solidFill>
            </a:endParaRPr>
          </a:p>
        </p:txBody>
      </p:sp>
      <p:sp>
        <p:nvSpPr>
          <p:cNvPr id="7" name="חץ למטה 6"/>
          <p:cNvSpPr/>
          <p:nvPr/>
        </p:nvSpPr>
        <p:spPr>
          <a:xfrm>
            <a:off x="4429125" y="2643188"/>
            <a:ext cx="214313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571500" y="4643438"/>
            <a:ext cx="7600900" cy="7858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chemeClr val="tx2"/>
                </a:solidFill>
              </a:rPr>
              <a:t>לאחר הצלחה במבחן הנהיגה יונפק במשרד הרישוי היתר נהיגה זמני לחצי שנה עם מלווה</a:t>
            </a:r>
          </a:p>
        </p:txBody>
      </p:sp>
      <p:sp>
        <p:nvSpPr>
          <p:cNvPr id="9" name="חץ למטה 8"/>
          <p:cNvSpPr/>
          <p:nvPr/>
        </p:nvSpPr>
        <p:spPr>
          <a:xfrm>
            <a:off x="4429125" y="3786188"/>
            <a:ext cx="214313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71500" y="3286125"/>
            <a:ext cx="7600900" cy="714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chemeClr val="tx2"/>
                </a:solidFill>
              </a:rPr>
              <a:t>גיל מבחן נהיגה מעשי לדרגה </a:t>
            </a:r>
            <a:r>
              <a:rPr lang="en-US" sz="2800" b="1" dirty="0">
                <a:solidFill>
                  <a:schemeClr val="tx2"/>
                </a:solidFill>
                <a:cs typeface="David" pitchFamily="2" charset="-79"/>
              </a:rPr>
              <a:t>B</a:t>
            </a:r>
            <a:r>
              <a:rPr lang="he-IL" sz="2800" b="1" dirty="0">
                <a:solidFill>
                  <a:schemeClr val="tx2"/>
                </a:solidFill>
              </a:rPr>
              <a:t> 16 שנים ו'- 9 חודשים.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מציין מיקום תוכן 2"/>
          <p:cNvSpPr>
            <a:spLocks noGrp="1"/>
          </p:cNvSpPr>
          <p:nvPr>
            <p:ph idx="1"/>
          </p:nvPr>
        </p:nvSpPr>
        <p:spPr>
          <a:xfrm>
            <a:off x="357188" y="0"/>
            <a:ext cx="8229600" cy="68580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he-IL" sz="2800" b="1" dirty="0" smtClean="0"/>
          </a:p>
          <a:p>
            <a:pPr eaLnBrk="1" hangingPunct="1">
              <a:buFont typeface="Arial" pitchFamily="34" charset="0"/>
              <a:buNone/>
            </a:pPr>
            <a:endParaRPr lang="he-IL" sz="1600" b="1" dirty="0" smtClean="0"/>
          </a:p>
          <a:p>
            <a:pPr eaLnBrk="1" hangingPunct="1">
              <a:buFont typeface="Arial" pitchFamily="34" charset="0"/>
              <a:buNone/>
            </a:pPr>
            <a:r>
              <a:rPr lang="he-IL" sz="2800" b="1" dirty="0" smtClean="0"/>
              <a:t>4.</a:t>
            </a:r>
          </a:p>
          <a:p>
            <a:pPr eaLnBrk="1" hangingPunct="1">
              <a:buFont typeface="Arial" pitchFamily="34" charset="0"/>
              <a:buNone/>
            </a:pPr>
            <a:endParaRPr lang="he-IL" sz="2800" b="1" dirty="0" smtClean="0"/>
          </a:p>
          <a:p>
            <a:pPr eaLnBrk="1" hangingPunct="1">
              <a:buFont typeface="Arial" pitchFamily="34" charset="0"/>
              <a:buNone/>
            </a:pPr>
            <a:endParaRPr lang="he-IL" sz="2800" b="1" dirty="0" smtClean="0"/>
          </a:p>
          <a:p>
            <a:pPr eaLnBrk="1" hangingPunct="1">
              <a:buFont typeface="Arial" pitchFamily="34" charset="0"/>
              <a:buNone/>
            </a:pPr>
            <a:endParaRPr lang="he-IL" sz="1400" dirty="0" smtClean="0"/>
          </a:p>
          <a:p>
            <a:pPr eaLnBrk="1" hangingPunct="1">
              <a:buFont typeface="Arial" pitchFamily="34" charset="0"/>
              <a:buNone/>
            </a:pPr>
            <a:endParaRPr lang="he-IL" sz="1400" dirty="0" smtClean="0"/>
          </a:p>
          <a:p>
            <a:pPr eaLnBrk="1" hangingPunct="1">
              <a:buFont typeface="Arial" pitchFamily="34" charset="0"/>
              <a:buNone/>
            </a:pPr>
            <a:endParaRPr lang="he-IL" sz="1400" dirty="0" smtClean="0"/>
          </a:p>
          <a:p>
            <a:pPr eaLnBrk="1" hangingPunct="1">
              <a:buFont typeface="Arial" pitchFamily="34" charset="0"/>
              <a:buNone/>
            </a:pPr>
            <a:endParaRPr lang="he-IL" sz="2800" b="1" dirty="0" smtClean="0"/>
          </a:p>
          <a:p>
            <a:pPr eaLnBrk="1" hangingPunct="1">
              <a:buFont typeface="Arial" pitchFamily="34" charset="0"/>
              <a:buNone/>
            </a:pPr>
            <a:endParaRPr lang="he-IL" sz="2800" b="1" dirty="0" smtClean="0"/>
          </a:p>
        </p:txBody>
      </p:sp>
      <p:sp>
        <p:nvSpPr>
          <p:cNvPr id="7" name="מלבן 6"/>
          <p:cNvSpPr/>
          <p:nvPr/>
        </p:nvSpPr>
        <p:spPr>
          <a:xfrm>
            <a:off x="642938" y="332657"/>
            <a:ext cx="7457454" cy="15121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chemeClr val="tx2"/>
                </a:solidFill>
              </a:rPr>
              <a:t>להיתר יצורף ''מדריך למלווה ולנהג החדש'' בשפה העברית,האנגלית או הערבית אשר יודפס על גוף ההיתר ויכלול את הפרטים הבאים:</a:t>
            </a:r>
          </a:p>
        </p:txBody>
      </p:sp>
      <p:sp>
        <p:nvSpPr>
          <p:cNvPr id="8" name="מלבן 7"/>
          <p:cNvSpPr/>
          <p:nvPr/>
        </p:nvSpPr>
        <p:spPr>
          <a:xfrm>
            <a:off x="571500" y="2420888"/>
            <a:ext cx="7643813" cy="4437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chemeClr val="tx2"/>
                </a:solidFill>
              </a:rPr>
              <a:t>א) מי רשאי להיות מלווה</a:t>
            </a:r>
            <a:r>
              <a:rPr lang="he-IL" sz="2800" b="1" dirty="0" smtClean="0">
                <a:solidFill>
                  <a:schemeClr val="tx2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800" b="1" dirty="0" smtClean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 smtClean="0">
                <a:solidFill>
                  <a:schemeClr val="tx2"/>
                </a:solidFill>
              </a:rPr>
              <a:t>ב</a:t>
            </a:r>
            <a:r>
              <a:rPr lang="he-IL" sz="2800" b="1" dirty="0">
                <a:solidFill>
                  <a:schemeClr val="tx2"/>
                </a:solidFill>
              </a:rPr>
              <a:t>) מי חייב במלווה, משך תקופת הליווי,חלוקה לפי </a:t>
            </a:r>
            <a:endParaRPr lang="he-IL" sz="2800" b="1" dirty="0" smtClean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 smtClean="0">
                <a:solidFill>
                  <a:schemeClr val="tx2"/>
                </a:solidFill>
              </a:rPr>
              <a:t>    שעות ולפי סוגי דרכים.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 smtClean="0">
                <a:solidFill>
                  <a:schemeClr val="tx2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 smtClean="0">
                <a:solidFill>
                  <a:schemeClr val="tx2"/>
                </a:solidFill>
              </a:rPr>
              <a:t>ג</a:t>
            </a:r>
            <a:r>
              <a:rPr lang="he-IL" sz="2800" b="1" dirty="0">
                <a:solidFill>
                  <a:schemeClr val="tx2"/>
                </a:solidFill>
              </a:rPr>
              <a:t>) תצהיר על סיום הליווי.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800" b="1" dirty="0" smtClean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 smtClean="0">
                <a:solidFill>
                  <a:schemeClr val="tx2"/>
                </a:solidFill>
              </a:rPr>
              <a:t>ד</a:t>
            </a:r>
            <a:r>
              <a:rPr lang="he-IL" sz="2800" b="1" dirty="0">
                <a:solidFill>
                  <a:schemeClr val="tx2"/>
                </a:solidFill>
              </a:rPr>
              <a:t>) הדרך לקבל היתר נהיגה נוסף למי שלא סיים את </a:t>
            </a:r>
            <a:r>
              <a:rPr lang="he-IL" sz="2800" b="1" dirty="0" smtClean="0">
                <a:solidFill>
                  <a:schemeClr val="tx2"/>
                </a:solidFill>
              </a:rPr>
              <a:t>חובת הליווי.</a:t>
            </a:r>
            <a:endParaRPr lang="he-IL" sz="2800" b="1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chemeClr val="tx2"/>
                </a:solidFill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 smtClean="0"/>
              <a:t>   </a:t>
            </a:r>
            <a:endParaRPr lang="he-IL" sz="2800" b="1" dirty="0"/>
          </a:p>
        </p:txBody>
      </p:sp>
      <p:sp>
        <p:nvSpPr>
          <p:cNvPr id="9" name="חץ למטה 8"/>
          <p:cNvSpPr/>
          <p:nvPr/>
        </p:nvSpPr>
        <p:spPr>
          <a:xfrm>
            <a:off x="4211960" y="1844824"/>
            <a:ext cx="285750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1066</Words>
  <Application>Microsoft Office PowerPoint</Application>
  <PresentationFormat>‫הצגה על המסך (4:3)</PresentationFormat>
  <Paragraphs>184</Paragraphs>
  <Slides>21</Slides>
  <Notes>0</Notes>
  <HiddenSlides>0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2</vt:i4>
      </vt:variant>
      <vt:variant>
        <vt:lpstr>כותרות שקופיות</vt:lpstr>
      </vt:variant>
      <vt:variant>
        <vt:i4>21</vt:i4>
      </vt:variant>
    </vt:vector>
  </HeadingPairs>
  <TitlesOfParts>
    <vt:vector size="24" baseType="lpstr">
      <vt:lpstr>ערכת נושא Office</vt:lpstr>
      <vt:lpstr>Packager Shell Object</vt:lpstr>
      <vt:lpstr>Document</vt:lpstr>
      <vt:lpstr>עדכוני תקנות תעבורה מרץ 2013</vt:lpstr>
      <vt:lpstr>שקופית 2</vt:lpstr>
      <vt:lpstr>שקופית 3</vt:lpstr>
      <vt:lpstr>החניה מותרת לכול בעל תו נכה מכול סוג</vt:lpstr>
      <vt:lpstr>שקופית 5</vt:lpstr>
      <vt:lpstr>רישיון נהיגה     מדורג</vt:lpstr>
      <vt:lpstr>שלבי מתן רישיון נהיגה לנהג החדש</vt:lpstr>
      <vt:lpstr>תהליך זרימה</vt:lpstr>
      <vt:lpstr>שקופית 9</vt:lpstr>
      <vt:lpstr>שקופית 10</vt:lpstr>
      <vt:lpstr>שקופית 11</vt:lpstr>
      <vt:lpstr>שקופית 12</vt:lpstr>
      <vt:lpstr>הצהרה על סיום הליווי</vt:lpstr>
      <vt:lpstr>שקופית 14</vt:lpstr>
      <vt:lpstr>שקופית 15</vt:lpstr>
      <vt:lpstr>שקופית 16</vt:lpstr>
      <vt:lpstr>דחיית החובה להתקנת מערכת בקרת יציבות לתאריך 2014  .1 .1</vt:lpstr>
      <vt:lpstr>רישום רכב חדש על ידי סוחרי רכב מוכרים</vt:lpstr>
      <vt:lpstr>תקנות עתידיות</vt:lpstr>
      <vt:lpstr>שקופית 20</vt:lpstr>
      <vt:lpstr>תודה רבה על ההקשבה                 חג פסח כשר ושמח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עדכוני תקנות מרץ 2013</dc:title>
  <dc:creator>MiriamAfingar</dc:creator>
  <cp:lastModifiedBy>MiriamAfingar</cp:lastModifiedBy>
  <cp:revision>37</cp:revision>
  <dcterms:created xsi:type="dcterms:W3CDTF">2013-03-13T05:37:01Z</dcterms:created>
  <dcterms:modified xsi:type="dcterms:W3CDTF">2013-03-18T17:44:36Z</dcterms:modified>
</cp:coreProperties>
</file>