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6" r:id="rId2"/>
    <p:sldId id="281" r:id="rId3"/>
    <p:sldId id="282" r:id="rId4"/>
    <p:sldId id="283" r:id="rId5"/>
    <p:sldId id="285" r:id="rId6"/>
    <p:sldId id="286" r:id="rId7"/>
    <p:sldId id="287" r:id="rId8"/>
    <p:sldId id="288" r:id="rId9"/>
    <p:sldId id="296" r:id="rId10"/>
    <p:sldId id="297" r:id="rId11"/>
    <p:sldId id="289" r:id="rId12"/>
    <p:sldId id="290" r:id="rId13"/>
    <p:sldId id="291" r:id="rId14"/>
    <p:sldId id="292" r:id="rId15"/>
    <p:sldId id="298" r:id="rId16"/>
    <p:sldId id="295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63" d="100"/>
          <a:sy n="63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3B7D2F6-DFA7-44B0-9921-5B0C155609A2}" type="datetimeFigureOut">
              <a:rPr lang="he-IL" smtClean="0"/>
              <a:t>כ"ג/אלול/תשע"ח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3B32C8A-B0EE-432A-B39A-8E53944938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2140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32C8A-B0EE-432A-B39A-8E539449388E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9536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FC57-4386-40B4-8FD2-60C08F6A59CE}" type="datetimeFigureOut">
              <a:rPr lang="he-IL" smtClean="0"/>
              <a:pPr/>
              <a:t>כ"ג/אלול/תשע"ח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75C2-5D97-4E0F-B7E7-0F578621F71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FC57-4386-40B4-8FD2-60C08F6A59CE}" type="datetimeFigureOut">
              <a:rPr lang="he-IL" smtClean="0"/>
              <a:pPr/>
              <a:t>כ"ג/אלול/תשע"ח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75C2-5D97-4E0F-B7E7-0F578621F71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FC57-4386-40B4-8FD2-60C08F6A59CE}" type="datetimeFigureOut">
              <a:rPr lang="he-IL" smtClean="0"/>
              <a:pPr/>
              <a:t>כ"ג/אלול/תשע"ח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75C2-5D97-4E0F-B7E7-0F578621F71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FC57-4386-40B4-8FD2-60C08F6A59CE}" type="datetimeFigureOut">
              <a:rPr lang="he-IL" smtClean="0"/>
              <a:pPr/>
              <a:t>כ"ג/אלול/תשע"ח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75C2-5D97-4E0F-B7E7-0F578621F71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FC57-4386-40B4-8FD2-60C08F6A59CE}" type="datetimeFigureOut">
              <a:rPr lang="he-IL" smtClean="0"/>
              <a:pPr/>
              <a:t>כ"ג/אלול/תשע"ח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75C2-5D97-4E0F-B7E7-0F578621F71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FC57-4386-40B4-8FD2-60C08F6A59CE}" type="datetimeFigureOut">
              <a:rPr lang="he-IL" smtClean="0"/>
              <a:pPr/>
              <a:t>כ"ג/אלול/תשע"ח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75C2-5D97-4E0F-B7E7-0F578621F71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FC57-4386-40B4-8FD2-60C08F6A59CE}" type="datetimeFigureOut">
              <a:rPr lang="he-IL" smtClean="0"/>
              <a:pPr/>
              <a:t>כ"ג/אלול/תשע"ח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75C2-5D97-4E0F-B7E7-0F578621F71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FC57-4386-40B4-8FD2-60C08F6A59CE}" type="datetimeFigureOut">
              <a:rPr lang="he-IL" smtClean="0"/>
              <a:pPr/>
              <a:t>כ"ג/אלול/תשע"ח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75C2-5D97-4E0F-B7E7-0F578621F71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FC57-4386-40B4-8FD2-60C08F6A59CE}" type="datetimeFigureOut">
              <a:rPr lang="he-IL" smtClean="0"/>
              <a:pPr/>
              <a:t>כ"ג/אלול/תשע"ח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75C2-5D97-4E0F-B7E7-0F578621F71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FC57-4386-40B4-8FD2-60C08F6A59CE}" type="datetimeFigureOut">
              <a:rPr lang="he-IL" smtClean="0"/>
              <a:pPr/>
              <a:t>כ"ג/אלול/תשע"ח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75C2-5D97-4E0F-B7E7-0F578621F71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FC57-4386-40B4-8FD2-60C08F6A59CE}" type="datetimeFigureOut">
              <a:rPr lang="he-IL" smtClean="0"/>
              <a:pPr/>
              <a:t>כ"ג/אלול/תשע"ח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75C2-5D97-4E0F-B7E7-0F578621F71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3FC57-4386-40B4-8FD2-60C08F6A59CE}" type="datetimeFigureOut">
              <a:rPr lang="he-IL" smtClean="0"/>
              <a:pPr/>
              <a:t>כ"ג/אלול/תשע"ח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275C2-5D97-4E0F-B7E7-0F578621F71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457200" y="0"/>
            <a:ext cx="8435280" cy="3861048"/>
          </a:xfrm>
        </p:spPr>
        <p:txBody>
          <a:bodyPr>
            <a:noAutofit/>
          </a:bodyPr>
          <a:lstStyle/>
          <a:p>
            <a:r>
              <a:rPr lang="he-IL" sz="7200" b="1" dirty="0" smtClean="0">
                <a:solidFill>
                  <a:srgbClr val="FF0000"/>
                </a:solidFill>
              </a:rPr>
              <a:t>עדכוני תקנות ונהלים 9/2018 </a:t>
            </a:r>
            <a:br>
              <a:rPr lang="he-IL" sz="7200" b="1" dirty="0" smtClean="0">
                <a:solidFill>
                  <a:srgbClr val="FF0000"/>
                </a:solidFill>
              </a:rPr>
            </a:br>
            <a:r>
              <a:rPr lang="he-IL" sz="6600" b="1" dirty="0" smtClean="0">
                <a:solidFill>
                  <a:srgbClr val="00B050"/>
                </a:solidFill>
              </a:rPr>
              <a:t>כנס קציני בטיחות בתעבורה</a:t>
            </a:r>
            <a:endParaRPr lang="he-IL" sz="6600" b="1" dirty="0">
              <a:solidFill>
                <a:srgbClr val="00B050"/>
              </a:solidFill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0" y="4077072"/>
            <a:ext cx="4572000" cy="2520280"/>
          </a:xfrm>
        </p:spPr>
        <p:txBody>
          <a:bodyPr>
            <a:normAutofit/>
          </a:bodyPr>
          <a:lstStyle/>
          <a:p>
            <a:r>
              <a:rPr lang="he-IL" sz="4400" b="1" i="1" dirty="0" smtClean="0">
                <a:solidFill>
                  <a:srgbClr val="0070C0"/>
                </a:solidFill>
              </a:rPr>
              <a:t>  מאת </a:t>
            </a:r>
            <a:r>
              <a:rPr lang="he-IL" sz="4400" b="1" i="1" dirty="0" err="1" smtClean="0">
                <a:solidFill>
                  <a:srgbClr val="0070C0"/>
                </a:solidFill>
              </a:rPr>
              <a:t>אפנגר</a:t>
            </a:r>
            <a:r>
              <a:rPr lang="he-IL" sz="4400" b="1" i="1" dirty="0" smtClean="0">
                <a:solidFill>
                  <a:srgbClr val="0070C0"/>
                </a:solidFill>
              </a:rPr>
              <a:t> חנניה מנהל מחוז באר שבע והדרום</a:t>
            </a:r>
            <a:endParaRPr lang="he-IL" sz="44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 חידוש רישיון לרכב מזהם</a:t>
            </a:r>
            <a:endParaRPr lang="he-IL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141168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החל  מ-1/11/2018 לא יחודש רישיון רכב לרכבי דיזל מסוג משא ורכב המסיע מעל 8 נוסעים ששנת יצורם לפני 2005 אלא אם הותקן בהם מסנן חלקיקים למניעת זיהום אויר.</a:t>
            </a:r>
          </a:p>
          <a:p>
            <a:endParaRPr lang="he-IL" dirty="0" smtClean="0">
              <a:solidFill>
                <a:srgbClr val="0070C0"/>
              </a:solidFill>
            </a:endParaRPr>
          </a:p>
          <a:p>
            <a:r>
              <a:rPr lang="he-IL" dirty="0" smtClean="0">
                <a:solidFill>
                  <a:srgbClr val="0070C0"/>
                </a:solidFill>
              </a:rPr>
              <a:t>רכב מהסוג הנ"ל אשר לא יתקינו מסנן יסומן במדבקה מיוחדת בעת הטסט השנתי כך יוכלו רשויות מקומיות למנוע או להגביל כניסת רכב מסומן לתחומם.</a:t>
            </a:r>
          </a:p>
          <a:p>
            <a:endParaRPr lang="he-IL" dirty="0" smtClean="0">
              <a:solidFill>
                <a:srgbClr val="0070C0"/>
              </a:solidFill>
            </a:endParaRPr>
          </a:p>
          <a:p>
            <a:r>
              <a:rPr lang="he-IL" dirty="0" smtClean="0">
                <a:solidFill>
                  <a:srgbClr val="0070C0"/>
                </a:solidFill>
              </a:rPr>
              <a:t>רכב משא כבד ואוטובוסים יקבלו מהמדינה השתתפות של עד 85 % (לפי כמות כלי רכב ומחזור שנתי) בהתקנת המסנן המשרד לאיכות הסביבה פרסם טבלה בנושא.</a:t>
            </a:r>
            <a:endParaRPr lang="he-I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594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he-IL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פטור מחובה לשאת רישיון נהיגה או רישיון רכב</a:t>
            </a:r>
            <a:endParaRPr lang="he-IL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על פי תיקון לתקנה 9 , מיום 26/6/18 אין חובה לשאת רישיון נהיגה או רישיון רכב (ברכב פרטי בלבד).</a:t>
            </a:r>
          </a:p>
          <a:p>
            <a:r>
              <a:rPr lang="he-IL" u="sng" dirty="0" smtClean="0">
                <a:solidFill>
                  <a:srgbClr val="0070C0"/>
                </a:solidFill>
              </a:rPr>
              <a:t>התקנה אינה פוטרת                                                       </a:t>
            </a:r>
          </a:p>
          <a:p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smtClean="0">
                <a:solidFill>
                  <a:srgbClr val="0070C0"/>
                </a:solidFill>
              </a:rPr>
              <a:t> 1  מחזיק ברישיון נהיגה זר.</a:t>
            </a:r>
          </a:p>
          <a:p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smtClean="0">
                <a:solidFill>
                  <a:srgbClr val="0070C0"/>
                </a:solidFill>
              </a:rPr>
              <a:t> 2  כאשר יש הגבלות או התרים ברישיון הנהיגה      </a:t>
            </a:r>
          </a:p>
          <a:p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smtClean="0">
                <a:solidFill>
                  <a:srgbClr val="0070C0"/>
                </a:solidFill>
              </a:rPr>
              <a:t>     ברישיון  </a:t>
            </a:r>
            <a:r>
              <a:rPr lang="he-IL" dirty="0">
                <a:solidFill>
                  <a:srgbClr val="0070C0"/>
                </a:solidFill>
              </a:rPr>
              <a:t>הרכב או בנספח.</a:t>
            </a:r>
            <a:endParaRPr lang="he-IL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smtClean="0">
                <a:solidFill>
                  <a:srgbClr val="0070C0"/>
                </a:solidFill>
              </a:rPr>
              <a:t>    3  כן חובה להחזיק תעודת ביטוח ותעודה מזהה</a:t>
            </a:r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64426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החלפת תמונה ברישיון הנהיגה</a:t>
            </a:r>
            <a:endParaRPr lang="he-IL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0070C0"/>
                </a:solidFill>
              </a:rPr>
              <a:t>עד כה החלפת תמונה ברישיון הנהיגה חייבה אישור של אגף הרישוי בדרך כלל אישור ממונה או עובד בכיר.</a:t>
            </a:r>
          </a:p>
          <a:p>
            <a:endParaRPr lang="he-IL" dirty="0" smtClean="0">
              <a:solidFill>
                <a:srgbClr val="0070C0"/>
              </a:solidFill>
            </a:endParaRPr>
          </a:p>
          <a:p>
            <a:r>
              <a:rPr lang="he-IL" dirty="0" smtClean="0">
                <a:solidFill>
                  <a:srgbClr val="0070C0"/>
                </a:solidFill>
              </a:rPr>
              <a:t>מעכשיו ניתן להגיע בכול עת לאחד הזכיינים לשלם 10 ₪ ולהצטלם מחדש ללא הגבלה .</a:t>
            </a:r>
            <a:endParaRPr lang="he-I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221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הגבלות על טרקטורי משא שנרשמו לפני 11/2014</a:t>
            </a:r>
            <a:endParaRPr lang="he-IL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fontScale="92500"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טרקטורי משא שנרשמו לפני נובמבר 2014 קיבלו ארכה להתאמתם לתקנות 363 ג ו-364 עד 1/1/2019 ,מי שלא יעמוד בתנאים שנקבעו בתקנה רישיונו לא יחודש כטרקטור משא ויוגדר מחדש כרכב שטח בלבד.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המשמעות ,תנועה בדרך עפר בלבד.</a:t>
            </a:r>
          </a:p>
          <a:p>
            <a:endParaRPr lang="he-IL" dirty="0" smtClean="0">
              <a:solidFill>
                <a:srgbClr val="0070C0"/>
              </a:solidFill>
            </a:endParaRPr>
          </a:p>
          <a:p>
            <a:r>
              <a:rPr lang="he-IL" u="sng" dirty="0" smtClean="0">
                <a:solidFill>
                  <a:srgbClr val="0070C0"/>
                </a:solidFill>
              </a:rPr>
              <a:t>התנאים</a:t>
            </a:r>
            <a:r>
              <a:rPr lang="he-IL" dirty="0" smtClean="0">
                <a:solidFill>
                  <a:srgbClr val="0070C0"/>
                </a:solidFill>
              </a:rPr>
              <a:t>: הנעה בכול סרן ,רוחב הארגז לא יפחת ממטר 1 ואורכו לא יפחת מ- 80 ס"מ , מותקן וו גרירה , מצויד בהילוך כוח, משקל עצמי לא פחות מ- 400 ק"ג, מרווח גחון 15 ס"מ לפחות, מותקן בו כלוב הגנה לנוסעים</a:t>
            </a:r>
            <a:endParaRPr lang="he-I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937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הסעת 19 נוסעים באוטובוס זעיר</a:t>
            </a:r>
            <a:endParaRPr lang="he-IL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הגדרת אוטובוס זעיר בתקנה 1 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מיועד לפי מבנהו להסעת עד תשעה עשר נוסעים בנוסף לנהג.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תקנה 181 (5) בעל רישיון נהיגה לדרגה </a:t>
            </a:r>
            <a:r>
              <a:rPr lang="en-GB" dirty="0" smtClean="0">
                <a:solidFill>
                  <a:srgbClr val="0070C0"/>
                </a:solidFill>
              </a:rPr>
              <a:t>C1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he-IL" dirty="0" smtClean="0">
                <a:solidFill>
                  <a:srgbClr val="0070C0"/>
                </a:solidFill>
              </a:rPr>
              <a:t>  רשאי לנהוג באוטובוס זעיר ציבורי או פרטי, ובלבד שבידו רישיון גם לפי תקנה 183 א, 183ב </a:t>
            </a:r>
            <a:r>
              <a:rPr lang="he-IL" b="1" u="sng" dirty="0" smtClean="0">
                <a:solidFill>
                  <a:srgbClr val="FF0000"/>
                </a:solidFill>
              </a:rPr>
              <a:t>או 184</a:t>
            </a:r>
            <a:r>
              <a:rPr lang="he-IL" dirty="0" smtClean="0">
                <a:solidFill>
                  <a:srgbClr val="0070C0"/>
                </a:solidFill>
              </a:rPr>
              <a:t> , לפי העניין</a:t>
            </a:r>
            <a:r>
              <a:rPr lang="he-IL" dirty="0" smtClean="0">
                <a:solidFill>
                  <a:srgbClr val="0070C0"/>
                </a:solidFill>
              </a:rPr>
              <a:t>.</a:t>
            </a:r>
          </a:p>
          <a:p>
            <a:endParaRPr lang="he-IL" dirty="0" smtClean="0">
              <a:solidFill>
                <a:srgbClr val="0070C0"/>
              </a:solidFill>
            </a:endParaRPr>
          </a:p>
          <a:p>
            <a:r>
              <a:rPr lang="he-IL" dirty="0" smtClean="0">
                <a:solidFill>
                  <a:srgbClr val="0070C0"/>
                </a:solidFill>
              </a:rPr>
              <a:t>המשמעות: הוספת תקנה 184 </a:t>
            </a:r>
            <a:r>
              <a:rPr lang="en-GB" u="sng" dirty="0" smtClean="0">
                <a:solidFill>
                  <a:srgbClr val="0070C0"/>
                </a:solidFill>
              </a:rPr>
              <a:t>D1</a:t>
            </a:r>
            <a:r>
              <a:rPr lang="he-IL" u="sng" dirty="0" smtClean="0">
                <a:solidFill>
                  <a:srgbClr val="0070C0"/>
                </a:solidFill>
              </a:rPr>
              <a:t> מונית </a:t>
            </a:r>
            <a:r>
              <a:rPr lang="he-IL" dirty="0" smtClean="0">
                <a:solidFill>
                  <a:srgbClr val="0070C0"/>
                </a:solidFill>
              </a:rPr>
              <a:t>לתקנה 181 </a:t>
            </a:r>
            <a:r>
              <a:rPr lang="en-GB" u="sng" dirty="0" smtClean="0">
                <a:solidFill>
                  <a:srgbClr val="0070C0"/>
                </a:solidFill>
              </a:rPr>
              <a:t>C1</a:t>
            </a:r>
            <a:r>
              <a:rPr lang="he-IL" u="sng" dirty="0" smtClean="0">
                <a:solidFill>
                  <a:srgbClr val="0070C0"/>
                </a:solidFill>
              </a:rPr>
              <a:t> משא עד 12000 ק"ג</a:t>
            </a:r>
            <a:r>
              <a:rPr lang="he-IL" dirty="0" smtClean="0">
                <a:solidFill>
                  <a:srgbClr val="0070C0"/>
                </a:solidFill>
              </a:rPr>
              <a:t> מאפשרת לנהג מונית להסיע עד 19 נוסעים בנוסף לנהג </a:t>
            </a:r>
            <a:r>
              <a:rPr lang="he-IL" dirty="0" smtClean="0">
                <a:solidFill>
                  <a:srgbClr val="0070C0"/>
                </a:solidFill>
              </a:rPr>
              <a:t>ולמדריך (ע"פ תקנה 476 ו 476 ז).</a:t>
            </a:r>
            <a:endParaRPr lang="he-IL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0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תקון</a:t>
            </a:r>
            <a:r>
              <a:rPr lang="he-IL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תקנות </a:t>
            </a:r>
            <a:r>
              <a:rPr lang="he-IL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הקשורות לנהיגה</a:t>
            </a:r>
            <a:endParaRPr lang="he-IL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/>
          <a:lstStyle/>
          <a:p>
            <a:r>
              <a:rPr lang="he-IL" dirty="0" smtClean="0">
                <a:solidFill>
                  <a:srgbClr val="0070C0"/>
                </a:solidFill>
              </a:rPr>
              <a:t>הגדרת שול תוקנה מ- 3 ל-4 מטרים.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מעבר על פני רכב מימין הוגדר עקיפה מימין .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בוטל האיסור לעקוף במנהרה.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טבלת קטעי דרכים בוטלה .</a:t>
            </a:r>
          </a:p>
          <a:p>
            <a:r>
              <a:rPr lang="he-IL" u="sng" dirty="0" smtClean="0">
                <a:solidFill>
                  <a:srgbClr val="0070C0"/>
                </a:solidFill>
              </a:rPr>
              <a:t>תקנה 44 </a:t>
            </a:r>
            <a:r>
              <a:rPr lang="he-IL" dirty="0" smtClean="0">
                <a:solidFill>
                  <a:srgbClr val="0070C0"/>
                </a:solidFill>
              </a:rPr>
              <a:t>יש לראות תמרור או סימון המחייב נסיעה בכיוון מסוים בלבד, שאיננו פניה שמאלה או פניית פרסה, כתמרור האוסר פניית פרסה, </a:t>
            </a:r>
            <a:r>
              <a:rPr lang="he-IL" dirty="0">
                <a:solidFill>
                  <a:srgbClr val="0070C0"/>
                </a:solidFill>
              </a:rPr>
              <a:t>לדוגמא חץ ישר המסומן על פני הכביש. </a:t>
            </a:r>
          </a:p>
          <a:p>
            <a:endParaRPr lang="he-IL" dirty="0" smtClean="0">
              <a:solidFill>
                <a:srgbClr val="0070C0"/>
              </a:solidFill>
            </a:endParaRPr>
          </a:p>
          <a:p>
            <a:endParaRPr lang="he-IL" dirty="0" smtClean="0"/>
          </a:p>
          <a:p>
            <a:endParaRPr lang="he-IL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49"/>
            <a:ext cx="2411760" cy="2180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12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e-IL" sz="7200" b="1" i="1" dirty="0" smtClean="0">
                <a:solidFill>
                  <a:srgbClr val="FF0000"/>
                </a:solidFill>
              </a:rPr>
              <a:t>תודה רבה על ההקשבה ושנה טובה</a:t>
            </a:r>
            <a:endParaRPr lang="he-IL" sz="7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10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מגביל מהירות</a:t>
            </a:r>
            <a:endParaRPr lang="he-IL" sz="48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תקנה  </a:t>
            </a:r>
            <a:r>
              <a:rPr lang="he-IL" dirty="0">
                <a:solidFill>
                  <a:srgbClr val="0070C0"/>
                </a:solidFill>
              </a:rPr>
              <a:t>364</a:t>
            </a:r>
            <a:r>
              <a:rPr lang="he-IL" dirty="0" smtClean="0">
                <a:solidFill>
                  <a:srgbClr val="0070C0"/>
                </a:solidFill>
              </a:rPr>
              <a:t>  ה (ד) קובעת שרכב מסחרי ורכב מורכב שמשקלו הכולל המותר מעל 7.5 טון חייב להתקין מגביל מהירות ל- 85 קמ"ש.</a:t>
            </a:r>
          </a:p>
          <a:p>
            <a:endParaRPr lang="he-IL" dirty="0" smtClean="0">
              <a:solidFill>
                <a:srgbClr val="0070C0"/>
              </a:solidFill>
            </a:endParaRPr>
          </a:p>
          <a:p>
            <a:r>
              <a:rPr lang="he-IL" dirty="0" smtClean="0">
                <a:solidFill>
                  <a:srgbClr val="0070C0"/>
                </a:solidFill>
              </a:rPr>
              <a:t>על מנת להתאים את הדרישה לדירקטיבה האירופאית הוגשה הצעה לתיקון התקנה .</a:t>
            </a:r>
          </a:p>
          <a:p>
            <a:endParaRPr lang="he-IL" dirty="0" smtClean="0">
              <a:solidFill>
                <a:srgbClr val="0070C0"/>
              </a:solidFill>
            </a:endParaRPr>
          </a:p>
          <a:p>
            <a:r>
              <a:rPr lang="he-IL" dirty="0" smtClean="0">
                <a:solidFill>
                  <a:srgbClr val="0070C0"/>
                </a:solidFill>
              </a:rPr>
              <a:t>בינתיים פרסמה מנהלת אגף הרכב הוראת שעה המתירה התקנת מגביל מהירות ל- 90 קמ"ש לרכב שמועד עלייתו לכביש החל מ- 1/2014. </a:t>
            </a:r>
            <a:endParaRPr lang="he-I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44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ביטול תקנה 172 ב</a:t>
            </a:r>
            <a:endParaRPr lang="he-IL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0070C0"/>
                </a:solidFill>
              </a:rPr>
              <a:t>בתאריך 22/8/18 בוטלה תקנה 172ב , אשר אסרה חידוש רישיון נהיגה של מבקש  על כל קנס שנתחייב בו בדין בשל עבירת תעבורה עד שיוכיח ששולם הקנס.</a:t>
            </a:r>
          </a:p>
          <a:p>
            <a:endParaRPr lang="he-IL" dirty="0" smtClean="0">
              <a:solidFill>
                <a:srgbClr val="0070C0"/>
              </a:solidFill>
            </a:endParaRPr>
          </a:p>
          <a:p>
            <a:r>
              <a:rPr lang="he-IL" dirty="0" smtClean="0">
                <a:solidFill>
                  <a:srgbClr val="0070C0"/>
                </a:solidFill>
              </a:rPr>
              <a:t>החל ממועד זה לא יעוכב יותר חידוש רישיון למי שיש קנסות על שמו במרכז הקנסות.</a:t>
            </a:r>
            <a:endParaRPr lang="he-I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1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he-IL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רכב שרישיונו לא היה בתוקף יחויב בתשלום גם עבור תקופה </a:t>
            </a:r>
            <a:r>
              <a:rPr lang="he-IL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זו</a:t>
            </a:r>
            <a:endParaRPr lang="he-IL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925144"/>
          </a:xfrm>
        </p:spPr>
        <p:txBody>
          <a:bodyPr/>
          <a:lstStyle/>
          <a:p>
            <a:r>
              <a:rPr lang="he-IL" dirty="0" smtClean="0">
                <a:solidFill>
                  <a:srgbClr val="0070C0"/>
                </a:solidFill>
              </a:rPr>
              <a:t>על פי סעיף 5 לפקודת התעבורה, בעל רכב שאיננו פטור מחובת רישיון רכב או מאגרה ולא </a:t>
            </a:r>
            <a:r>
              <a:rPr lang="he-IL" dirty="0">
                <a:solidFill>
                  <a:srgbClr val="0070C0"/>
                </a:solidFill>
              </a:rPr>
              <a:t>קיבל רישיון רכב לתקופה פלונית ישלם תשלום חובה לרשות הרישוי </a:t>
            </a:r>
            <a:endParaRPr lang="he-IL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smtClean="0">
                <a:solidFill>
                  <a:srgbClr val="0070C0"/>
                </a:solidFill>
              </a:rPr>
              <a:t>  בשיעור האגרה שהיה עליו לשלם בעד הרישיון או  </a:t>
            </a:r>
          </a:p>
          <a:p>
            <a:pPr marL="0" indent="0">
              <a:buNone/>
            </a:pP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 smtClean="0">
                <a:solidFill>
                  <a:srgbClr val="0070C0"/>
                </a:solidFill>
              </a:rPr>
              <a:t>  חידושו לאותה תקופה.</a:t>
            </a:r>
          </a:p>
          <a:p>
            <a:pPr marL="0" indent="0">
              <a:buNone/>
            </a:pPr>
            <a:endParaRPr lang="he-IL" dirty="0" smtClean="0">
              <a:solidFill>
                <a:srgbClr val="0070C0"/>
              </a:solidFill>
            </a:endParaRPr>
          </a:p>
          <a:p>
            <a:r>
              <a:rPr lang="he-IL" dirty="0" smtClean="0">
                <a:solidFill>
                  <a:srgbClr val="0070C0"/>
                </a:solidFill>
              </a:rPr>
              <a:t>פטור מתשלום רק מי שהקפיא את רישיון הרכב או הודיע לרשות על פירוקו.</a:t>
            </a:r>
            <a:endParaRPr lang="he-I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טסט חצי שנתי לרכב משא</a:t>
            </a:r>
            <a:endParaRPr lang="he-IL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0070C0"/>
                </a:solidFill>
              </a:rPr>
              <a:t>תקנה 276 (ב1) אשר קבעה טסט כול חצי שנה למשא שמשקלו 10 טון או יותר , בדרך לביטול בינתיים תהיה הוראת שעה שתחזיר את המצב לקדמותו.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חשוב לציין תקנה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he-IL" dirty="0" smtClean="0">
                <a:solidFill>
                  <a:srgbClr val="0070C0"/>
                </a:solidFill>
              </a:rPr>
              <a:t>273 ב (א) עדיין בתוקף לגבי בדיקת בלמים חצי שנתית ,לרכב מסחרי שמשקלו מעל 16.000 ק"ג ,לאוטובוס ,לטיולית ,למונית, לרכב עבודה לרכב סיור ,ולרכב מדברי.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94640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אגרה בעד רישיון רכב למורה נהיגה</a:t>
            </a:r>
            <a:endParaRPr lang="he-IL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0070C0"/>
                </a:solidFill>
              </a:rPr>
              <a:t>על פי תיקון 16 לתקנות החל מ-1/1/2019 תופחת אגרה לרכב המשמש להוראת נהיגה בסכום של 750 ₪  כל שנה במשך 4 שנים עד לתאריך  31/12/2022 .</a:t>
            </a:r>
          </a:p>
          <a:p>
            <a:pPr marL="0" indent="0">
              <a:buNone/>
            </a:pPr>
            <a:endParaRPr lang="he-IL" dirty="0" smtClean="0">
              <a:solidFill>
                <a:srgbClr val="0070C0"/>
              </a:solidFill>
            </a:endParaRPr>
          </a:p>
          <a:p>
            <a:r>
              <a:rPr lang="he-IL" dirty="0" smtClean="0">
                <a:solidFill>
                  <a:srgbClr val="0070C0"/>
                </a:solidFill>
              </a:rPr>
              <a:t>נוסף על כל הפחתה אחרת לפי חלק זה.</a:t>
            </a:r>
            <a:endParaRPr lang="he-I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325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אגרה בעד רישיון לרכב שאינו מזהם</a:t>
            </a:r>
            <a:endParaRPr lang="he-IL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b="1" u="sng" dirty="0" smtClean="0">
                <a:solidFill>
                  <a:srgbClr val="0070C0"/>
                </a:solidFill>
              </a:rPr>
              <a:t>תדלוק גמיש  </a:t>
            </a:r>
            <a:r>
              <a:rPr lang="he-IL" dirty="0" smtClean="0">
                <a:solidFill>
                  <a:srgbClr val="0070C0"/>
                </a:solidFill>
              </a:rPr>
              <a:t>רכב המונע בתערובת בנזין ומתנול בריכוז של 85% לפחות עד שנתיים מהנפקת הוראת רישום יקבל הנחה של 1400 ₪ </a:t>
            </a:r>
          </a:p>
          <a:p>
            <a:endParaRPr lang="he-IL" dirty="0" smtClean="0">
              <a:solidFill>
                <a:srgbClr val="0070C0"/>
              </a:solidFill>
            </a:endParaRPr>
          </a:p>
          <a:p>
            <a:r>
              <a:rPr lang="he-IL" dirty="0" smtClean="0">
                <a:solidFill>
                  <a:srgbClr val="0070C0"/>
                </a:solidFill>
              </a:rPr>
              <a:t>בן שנתיים עד 4 שנים יקבל הנחה של 700 ₪ </a:t>
            </a:r>
          </a:p>
          <a:p>
            <a:pPr marL="0" indent="0">
              <a:buNone/>
            </a:pPr>
            <a:endParaRPr lang="he-IL" dirty="0" smtClean="0">
              <a:solidFill>
                <a:srgbClr val="0070C0"/>
              </a:solidFill>
            </a:endParaRPr>
          </a:p>
          <a:p>
            <a:r>
              <a:rPr lang="he-IL" b="1" u="sng" dirty="0" smtClean="0">
                <a:solidFill>
                  <a:srgbClr val="0070C0"/>
                </a:solidFill>
              </a:rPr>
              <a:t>תדלוק </a:t>
            </a:r>
            <a:r>
              <a:rPr lang="he-IL" b="1" u="sng" dirty="0" err="1" smtClean="0">
                <a:solidFill>
                  <a:srgbClr val="0070C0"/>
                </a:solidFill>
              </a:rPr>
              <a:t>בגט"ד</a:t>
            </a:r>
            <a:r>
              <a:rPr lang="he-IL" b="1" u="sng" dirty="0" smtClean="0">
                <a:solidFill>
                  <a:srgbClr val="0070C0"/>
                </a:solidFill>
              </a:rPr>
              <a:t> </a:t>
            </a:r>
            <a:r>
              <a:rPr lang="he-IL" dirty="0" smtClean="0">
                <a:solidFill>
                  <a:srgbClr val="0070C0"/>
                </a:solidFill>
              </a:rPr>
              <a:t>רכב שמשקלו מעל 3500 ק"ג המונע בגז דחוס טבעי יקבל הנחה נוספת של 10 ₪ מתייחס לתאריכים 1/1/19 עד 31/12/23 </a:t>
            </a:r>
            <a:endParaRPr lang="he-IL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335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השתתפות המדינה בגריטת רכב מזהם </a:t>
            </a:r>
            <a:endParaRPr lang="he-IL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/>
          <a:lstStyle/>
          <a:p>
            <a:r>
              <a:rPr lang="he-IL" dirty="0" smtClean="0">
                <a:solidFill>
                  <a:srgbClr val="0070C0"/>
                </a:solidFill>
              </a:rPr>
              <a:t>בעליו של רכב משא או אוטובוס מיושנים בעלי מנוע דיזל יוכל לקבל השתתפות מהמדינה אם יחליט </a:t>
            </a:r>
            <a:r>
              <a:rPr lang="he-IL" dirty="0" err="1" smtClean="0">
                <a:solidFill>
                  <a:srgbClr val="0070C0"/>
                </a:solidFill>
              </a:rPr>
              <a:t>לגרוט</a:t>
            </a:r>
            <a:r>
              <a:rPr lang="he-IL" dirty="0" smtClean="0">
                <a:solidFill>
                  <a:srgbClr val="0070C0"/>
                </a:solidFill>
              </a:rPr>
              <a:t> את רכבו ועומד בתנאים הבאים: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לרכב יש טסט לפחות שנה והוא במצב נסיעה.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אין לרכב שעבוד או עיקול.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רכב משא מעל 12 טון ששנת יצורו לפני 2000 מענק 11.000 ₪ 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רכב משא  כנ"ל ששנת יצורו מ-2001 עד 2005 מענק 22.000 ₪ </a:t>
            </a:r>
            <a:endParaRPr lang="he-I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714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גריטת אוטובוסים</a:t>
            </a:r>
            <a:endParaRPr lang="he-IL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0070C0"/>
                </a:solidFill>
              </a:rPr>
              <a:t>אוטובוס שמשקלו עד 5 טון ושנת יצורו לפני 2000 יקבל מענק של 5000 ₪ .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אוטובוס כנ"ל ששנת יצורו בן 2001 עד 2005 יקבל מענק של 8000 ₪ .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אוטובוס מעל 5 טון ששנת יצורו לפני 2000 יקבל מענק של 13000 ₪ .</a:t>
            </a:r>
          </a:p>
          <a:p>
            <a:r>
              <a:rPr lang="he-IL" dirty="0" smtClean="0">
                <a:solidFill>
                  <a:srgbClr val="0070C0"/>
                </a:solidFill>
              </a:rPr>
              <a:t>אוטובוס כנ"ל ששנת יצורו בן 2001 עד 2005 יקבל מענק של 22000 ₪ .</a:t>
            </a:r>
            <a:endParaRPr lang="he-I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93422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924</Words>
  <Application>Microsoft Office PowerPoint</Application>
  <PresentationFormat>‫הצגה על המסך (4:3)</PresentationFormat>
  <Paragraphs>82</Paragraphs>
  <Slides>16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ערכת נושא Office</vt:lpstr>
      <vt:lpstr>עדכוני תקנות ונהלים 9/2018  כנס קציני בטיחות בתעבורה</vt:lpstr>
      <vt:lpstr>מגביל מהירות</vt:lpstr>
      <vt:lpstr>ביטול תקנה 172 ב</vt:lpstr>
      <vt:lpstr>רכב שרישיונו לא היה בתוקף יחויב בתשלום גם עבור תקופה זו</vt:lpstr>
      <vt:lpstr>טסט חצי שנתי לרכב משא</vt:lpstr>
      <vt:lpstr>אגרה בעד רישיון רכב למורה נהיגה</vt:lpstr>
      <vt:lpstr>אגרה בעד רישיון לרכב שאינו מזהם</vt:lpstr>
      <vt:lpstr>השתתפות המדינה בגריטת רכב מזהם </vt:lpstr>
      <vt:lpstr>גריטת אוטובוסים</vt:lpstr>
      <vt:lpstr>אי חידוש רישיון לרכב מזהם</vt:lpstr>
      <vt:lpstr> פטור מחובה לשאת רישיון נהיגה או רישיון רכב</vt:lpstr>
      <vt:lpstr>החלפת תמונה ברישיון הנהיגה</vt:lpstr>
      <vt:lpstr>הגבלות על טרקטורי משא שנרשמו לפני 11/2014</vt:lpstr>
      <vt:lpstr>הסעת 19 נוסעים באוטובוס זעיר</vt:lpstr>
      <vt:lpstr>תקון תקנות הקשורות לנהיגה</vt:lpstr>
      <vt:lpstr>מצגת של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עדכוני תקנות ונהלים 9.2015</dc:title>
  <dc:creator>MiriamAfingar</dc:creator>
  <cp:lastModifiedBy>חנניה אפנג'ר</cp:lastModifiedBy>
  <cp:revision>152</cp:revision>
  <dcterms:created xsi:type="dcterms:W3CDTF">2015-08-28T03:57:24Z</dcterms:created>
  <dcterms:modified xsi:type="dcterms:W3CDTF">2018-09-03T07:01:51Z</dcterms:modified>
</cp:coreProperties>
</file>