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2" r:id="rId11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107" d="100"/>
          <a:sy n="107" d="100"/>
        </p:scale>
        <p:origin x="-84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FDC80-E1ED-4DAC-B540-FAB4CB1E3992}" type="datetimeFigureOut">
              <a:rPr lang="he-IL" smtClean="0"/>
              <a:pPr/>
              <a:t>כ"ה/כסלו/תשע"ה</a:t>
            </a:fld>
            <a:endParaRPr lang="he-I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C969D-4EF0-4F06-930F-3DF840A956A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FDC80-E1ED-4DAC-B540-FAB4CB1E3992}" type="datetimeFigureOut">
              <a:rPr lang="he-IL" smtClean="0"/>
              <a:pPr/>
              <a:t>כ"ה/כסלו/תשע"ה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C969D-4EF0-4F06-930F-3DF840A956A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FDC80-E1ED-4DAC-B540-FAB4CB1E3992}" type="datetimeFigureOut">
              <a:rPr lang="he-IL" smtClean="0"/>
              <a:pPr/>
              <a:t>כ"ה/כסלו/תשע"ה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C969D-4EF0-4F06-930F-3DF840A956A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FDC80-E1ED-4DAC-B540-FAB4CB1E3992}" type="datetimeFigureOut">
              <a:rPr lang="he-IL" smtClean="0"/>
              <a:pPr/>
              <a:t>כ"ה/כסלו/תשע"ה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C969D-4EF0-4F06-930F-3DF840A956A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FDC80-E1ED-4DAC-B540-FAB4CB1E3992}" type="datetimeFigureOut">
              <a:rPr lang="he-IL" smtClean="0"/>
              <a:pPr/>
              <a:t>כ"ה/כסלו/תשע"ה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C969D-4EF0-4F06-930F-3DF840A956A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FDC80-E1ED-4DAC-B540-FAB4CB1E3992}" type="datetimeFigureOut">
              <a:rPr lang="he-IL" smtClean="0"/>
              <a:pPr/>
              <a:t>כ"ה/כסלו/תשע"ה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C969D-4EF0-4F06-930F-3DF840A956A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FDC80-E1ED-4DAC-B540-FAB4CB1E3992}" type="datetimeFigureOut">
              <a:rPr lang="he-IL" smtClean="0"/>
              <a:pPr/>
              <a:t>כ"ה/כסלו/תשע"ה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C969D-4EF0-4F06-930F-3DF840A956A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FDC80-E1ED-4DAC-B540-FAB4CB1E3992}" type="datetimeFigureOut">
              <a:rPr lang="he-IL" smtClean="0"/>
              <a:pPr/>
              <a:t>כ"ה/כסלו/תשע"ה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C969D-4EF0-4F06-930F-3DF840A956A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FDC80-E1ED-4DAC-B540-FAB4CB1E3992}" type="datetimeFigureOut">
              <a:rPr lang="he-IL" smtClean="0"/>
              <a:pPr/>
              <a:t>כ"ה/כסלו/תשע"ה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C969D-4EF0-4F06-930F-3DF840A956A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FDC80-E1ED-4DAC-B540-FAB4CB1E3992}" type="datetimeFigureOut">
              <a:rPr lang="he-IL" smtClean="0"/>
              <a:pPr/>
              <a:t>כ"ה/כסלו/תשע"ה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C969D-4EF0-4F06-930F-3DF840A956A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FDC80-E1ED-4DAC-B540-FAB4CB1E3992}" type="datetimeFigureOut">
              <a:rPr lang="he-IL" smtClean="0"/>
              <a:pPr/>
              <a:t>כ"ה/כסלו/תשע"ה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EDC969D-4EF0-4F06-930F-3DF840A956A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58FDC80-E1ED-4DAC-B540-FAB4CB1E3992}" type="datetimeFigureOut">
              <a:rPr lang="he-IL" smtClean="0"/>
              <a:pPr/>
              <a:t>כ"ה/כסלו/תשע"ה</a:t>
            </a:fld>
            <a:endParaRPr lang="he-I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EDC969D-4EF0-4F06-930F-3DF840A956AF}" type="slidenum">
              <a:rPr lang="he-IL" smtClean="0"/>
              <a:pPr/>
              <a:t>‹#›</a:t>
            </a:fld>
            <a:endParaRPr lang="he-IL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2123728" y="2557748"/>
            <a:ext cx="4932040" cy="1842074"/>
          </a:xfrm>
        </p:spPr>
        <p:txBody>
          <a:bodyPr>
            <a:noAutofit/>
          </a:bodyPr>
          <a:lstStyle/>
          <a:p>
            <a:pPr algn="ctr"/>
            <a:r>
              <a:rPr lang="he-IL" dirty="0" smtClean="0"/>
              <a:t>"</a:t>
            </a:r>
            <a:r>
              <a:rPr lang="he-IL" sz="4800" dirty="0" smtClean="0"/>
              <a:t>נוהל 6" </a:t>
            </a:r>
            <a:br>
              <a:rPr lang="he-IL" sz="4800" dirty="0" smtClean="0"/>
            </a:br>
            <a:r>
              <a:rPr lang="he-IL" sz="4800" dirty="0" smtClean="0"/>
              <a:t>פירוט שאלון לקציני הבטיחות ועמדה משותפת</a:t>
            </a:r>
            <a:endParaRPr lang="he-IL" sz="4800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533400" y="4286256"/>
            <a:ext cx="7854696" cy="642942"/>
          </a:xfrm>
        </p:spPr>
        <p:txBody>
          <a:bodyPr/>
          <a:lstStyle/>
          <a:p>
            <a:r>
              <a:rPr lang="he-IL" dirty="0" smtClean="0"/>
              <a:t>           בשיתוף ארגון מנהלי תחבורה ופורום היי - </a:t>
            </a:r>
            <a:r>
              <a:rPr lang="he-IL" dirty="0" err="1" smtClean="0"/>
              <a:t>טק</a:t>
            </a:r>
            <a:r>
              <a:rPr lang="he-IL" dirty="0" smtClean="0"/>
              <a:t> </a:t>
            </a:r>
            <a:endParaRPr lang="he-IL" dirty="0"/>
          </a:p>
        </p:txBody>
      </p:sp>
      <p:pic>
        <p:nvPicPr>
          <p:cNvPr id="1026" name="Picture 0" descr="simaniya_front_300 dp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5902" y="4941168"/>
            <a:ext cx="6474408" cy="1449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תמונה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4345"/>
            <a:ext cx="4752528" cy="12904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0" name="Picture 6" descr="C:\Users\Ehud\AppData\Local\Microsoft\Windows\Temporary Internet Files\Content.Outlook\CKNTJIU0\תמונה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27092"/>
            <a:ext cx="2174056" cy="2128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4939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805032"/>
          </a:xfrm>
        </p:spPr>
        <p:txBody>
          <a:bodyPr/>
          <a:lstStyle/>
          <a:p>
            <a:endParaRPr lang="he-IL" dirty="0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708920"/>
            <a:ext cx="2401023" cy="1290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0" descr="simaniya_front_300 dp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5902" y="4941168"/>
            <a:ext cx="6474408" cy="1449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מציין מיקום תוכן 3"/>
          <p:cNvSpPr>
            <a:spLocks noGrp="1"/>
          </p:cNvSpPr>
          <p:nvPr>
            <p:ph idx="1"/>
          </p:nvPr>
        </p:nvSpPr>
        <p:spPr>
          <a:xfrm>
            <a:off x="1877414" y="2708920"/>
            <a:ext cx="4998842" cy="36156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e-IL" sz="8800" dirty="0" smtClean="0">
                <a:solidFill>
                  <a:srgbClr val="0070C0"/>
                </a:solidFill>
              </a:rPr>
              <a:t>בהצלחה</a:t>
            </a:r>
            <a:endParaRPr lang="he-IL" sz="8800" dirty="0">
              <a:solidFill>
                <a:srgbClr val="0070C0"/>
              </a:solidFill>
            </a:endParaRPr>
          </a:p>
        </p:txBody>
      </p:sp>
      <p:pic>
        <p:nvPicPr>
          <p:cNvPr id="10" name="תמונה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0354"/>
            <a:ext cx="4752528" cy="12904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6" descr="C:\Users\Ehud\AppData\Local\Microsoft\Windows\Temporary Internet Files\Content.Outlook\CKNTJIU0\תמונה1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20272" y="-53490"/>
            <a:ext cx="2123728" cy="2079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514599"/>
            <a:ext cx="1919114" cy="2047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8266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23528" y="10524"/>
            <a:ext cx="8229600" cy="1762291"/>
          </a:xfrm>
        </p:spPr>
        <p:txBody>
          <a:bodyPr/>
          <a:lstStyle/>
          <a:p>
            <a:pPr algn="ctr"/>
            <a:r>
              <a:rPr lang="he-IL" dirty="0" smtClean="0"/>
              <a:t>דורון רגב ז"ל</a:t>
            </a:r>
            <a:br>
              <a:rPr lang="he-IL" dirty="0" smtClean="0"/>
            </a:br>
            <a:r>
              <a:rPr lang="he-IL" sz="2400" dirty="0" smtClean="0"/>
              <a:t> 2014 - 1959</a:t>
            </a:r>
            <a:endParaRPr lang="he-IL" sz="2400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66925" y="2253456"/>
            <a:ext cx="5010150" cy="375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04209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נתונים מספריים</a:t>
            </a:r>
            <a:endParaRPr lang="he-IL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35085747"/>
              </p:ext>
            </p:extLst>
          </p:nvPr>
        </p:nvGraphicFramePr>
        <p:xfrm>
          <a:off x="683568" y="2132856"/>
          <a:ext cx="6192688" cy="4114800"/>
        </p:xfrm>
        <a:graphic>
          <a:graphicData uri="http://schemas.openxmlformats.org/drawingml/2006/table">
            <a:tbl>
              <a:tblPr/>
              <a:tblGrid>
                <a:gridCol w="4968552"/>
                <a:gridCol w="1224136"/>
              </a:tblGrid>
              <a:tr h="371475"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פירוט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סה"כ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מספר המשיבים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1" fontAlgn="b"/>
                      <a:r>
                        <a:rPr lang="he-IL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</a:t>
                      </a:r>
                      <a:r>
                        <a:rPr lang="he-I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196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סך כל התלונות המתקבלות בשנה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1" fontAlgn="b"/>
                      <a:r>
                        <a:rPr lang="he-I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</a:t>
                      </a:r>
                      <a:r>
                        <a:rPr lang="he-IL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23,430 </a:t>
                      </a:r>
                      <a:endParaRPr lang="he-IL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מתוך סה"כ התלונות כמה תלונות נחשבות ל"מסכנות חיים"?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1" fontAlgn="b"/>
                      <a:r>
                        <a:rPr lang="he-I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he-IL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</a:t>
                      </a:r>
                      <a:r>
                        <a:rPr lang="he-I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2,233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מתוך סה"כ התלונות - כמה תלונות היו תלונות רגילות?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1" fontAlgn="b"/>
                      <a:r>
                        <a:rPr lang="he-I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17,629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כמה נהגים ונוהגים יש בארגון?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1" fontAlgn="b"/>
                      <a:r>
                        <a:rPr lang="he-I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146,448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מהו מספר קציני הבטיחות (כולל אותך) בארגון ?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1" fontAlgn="b"/>
                      <a:r>
                        <a:rPr lang="he-IL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</a:t>
                      </a:r>
                      <a:r>
                        <a:rPr lang="he-I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379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653"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מספר </a:t>
                      </a:r>
                      <a:r>
                        <a:rPr lang="he-IL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נהגים בפיקוח </a:t>
                      </a:r>
                      <a:r>
                        <a:rPr lang="he-I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ק. בטיחות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1" fontAlgn="b"/>
                      <a:r>
                        <a:rPr lang="he-IL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</a:t>
                      </a:r>
                      <a:r>
                        <a:rPr lang="he-I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386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5095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980728"/>
          </a:xfrm>
        </p:spPr>
        <p:txBody>
          <a:bodyPr>
            <a:normAutofit/>
          </a:bodyPr>
          <a:lstStyle/>
          <a:p>
            <a:pPr algn="ctr"/>
            <a:r>
              <a:rPr lang="he-IL" dirty="0" smtClean="0"/>
              <a:t>שאלות עם ניקוד 1-5 </a:t>
            </a:r>
            <a:endParaRPr lang="he-IL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43743914"/>
              </p:ext>
            </p:extLst>
          </p:nvPr>
        </p:nvGraphicFramePr>
        <p:xfrm>
          <a:off x="179512" y="692696"/>
          <a:ext cx="8712968" cy="5861995"/>
        </p:xfrm>
        <a:graphic>
          <a:graphicData uri="http://schemas.openxmlformats.org/drawingml/2006/table">
            <a:tbl>
              <a:tblPr/>
              <a:tblGrid>
                <a:gridCol w="4103191"/>
                <a:gridCol w="366357"/>
                <a:gridCol w="439628"/>
                <a:gridCol w="439628"/>
                <a:gridCol w="439628"/>
                <a:gridCol w="476262"/>
                <a:gridCol w="864098"/>
                <a:gridCol w="648072"/>
                <a:gridCol w="936104"/>
              </a:tblGrid>
              <a:tr h="256842"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שאלות: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ניקוד ומשיבים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סה"כ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סה"כ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תוצאה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36235">
                <a:tc>
                  <a:txBody>
                    <a:bodyPr/>
                    <a:lstStyle/>
                    <a:p>
                      <a:pPr algn="l" fontAlgn="b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משיבים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ניקוד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משוקללת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443"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כיצד הנהלת הארגון מתייחסת לנושא?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</a:t>
                      </a:r>
                      <a:r>
                        <a:rPr lang="he-I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3.24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6605"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האם היה ביכולתך ללמוד ממספר התלונות המתקבלות כנגד נהגים מסוימים שקיימת בעיה בנהיגתם?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</a:t>
                      </a:r>
                      <a:r>
                        <a:rPr lang="he-I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2.93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024"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האם אתה חושב שצריך לשפר / לשנות את החוק?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</a:t>
                      </a:r>
                      <a:r>
                        <a:rPr lang="he-I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3.77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024"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האם אתה חושב שבמסגרת שינוי החוק צריך לתת יותר סמכויות לקצין הבטיחות?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he-I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he-I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4.04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024"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האם אתה חושב שבמסגרת שינוי החוק צריך להתמקד בעברות "מסכנות חיים"?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</a:t>
                      </a:r>
                      <a:r>
                        <a:rPr lang="he-I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3.88 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7606"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האם אתה בדעה שבמסגרת שינוי החוק יש לעבוד רק עם חומרים ודוחות ממוחשבים?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he-I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he-I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3.90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024"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האם לדעתך משרד התחבורה מתייחס ברצינות לחוק?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he-I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he-I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360"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האם החוק נותן לקצין הבטיחות מספיק סמכויות לאכיפה?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he-I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he-I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8415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pPr algn="ctr"/>
            <a:r>
              <a:rPr lang="he-IL" dirty="0" smtClean="0"/>
              <a:t>פירוט שאלות</a:t>
            </a:r>
            <a:endParaRPr lang="he-IL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75211877"/>
              </p:ext>
            </p:extLst>
          </p:nvPr>
        </p:nvGraphicFramePr>
        <p:xfrm>
          <a:off x="467544" y="1916832"/>
          <a:ext cx="6336704" cy="2505075"/>
        </p:xfrm>
        <a:graphic>
          <a:graphicData uri="http://schemas.openxmlformats.org/drawingml/2006/table">
            <a:tbl>
              <a:tblPr/>
              <a:tblGrid>
                <a:gridCol w="4464496"/>
                <a:gridCol w="720080"/>
                <a:gridCol w="1152128"/>
              </a:tblGrid>
              <a:tr h="302434"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לאיזו רשות, לדעתך, יש לתת לטפל בנהג שהסיר את המדבקה?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סה"כ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אחוז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178"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לא רלוונטי / אחר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2.51%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178"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טיפול פנים ארגוני בלבד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47.74%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178"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משטרה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30.15%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178"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משרד הרישוי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4.52%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178"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תחום קציני בטיחות במשרד התחבורה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15.08%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819"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סה"כ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30881172"/>
              </p:ext>
            </p:extLst>
          </p:nvPr>
        </p:nvGraphicFramePr>
        <p:xfrm>
          <a:off x="395536" y="5013176"/>
          <a:ext cx="6408712" cy="1562100"/>
        </p:xfrm>
        <a:graphic>
          <a:graphicData uri="http://schemas.openxmlformats.org/drawingml/2006/table">
            <a:tbl>
              <a:tblPr/>
              <a:tblGrid>
                <a:gridCol w="4464496"/>
                <a:gridCol w="792088"/>
                <a:gridCol w="1152128"/>
              </a:tblGrid>
              <a:tr h="298098"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האם קרה שקיבלת דיווח על תקלה טכנית שלא הייתה ידועה לך?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סה"כ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אחוז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824"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כן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25.63%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824"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לא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74.37%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42"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סה"כ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4213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143000"/>
          </a:xfrm>
        </p:spPr>
        <p:txBody>
          <a:bodyPr/>
          <a:lstStyle/>
          <a:p>
            <a:pPr algn="ctr"/>
            <a:r>
              <a:rPr lang="he-IL" dirty="0" smtClean="0"/>
              <a:t>פירוט שאלות</a:t>
            </a:r>
            <a:endParaRPr lang="he-IL" dirty="0"/>
          </a:p>
        </p:txBody>
      </p:sp>
      <p:graphicFrame>
        <p:nvGraphicFramePr>
          <p:cNvPr id="7" name="מציין מיקום תוכן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4098419"/>
              </p:ext>
            </p:extLst>
          </p:nvPr>
        </p:nvGraphicFramePr>
        <p:xfrm>
          <a:off x="611560" y="2060848"/>
          <a:ext cx="8064896" cy="4333875"/>
        </p:xfrm>
        <a:graphic>
          <a:graphicData uri="http://schemas.openxmlformats.org/drawingml/2006/table">
            <a:tbl>
              <a:tblPr/>
              <a:tblGrid>
                <a:gridCol w="5688632"/>
                <a:gridCol w="936104"/>
                <a:gridCol w="1440160"/>
              </a:tblGrid>
              <a:tr h="647700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האם במסגרת שינוי החוק יש לאפשר להעביר את שמות הנהגים שלגביהם התקבל מספר רב של </a:t>
                      </a:r>
                      <a:r>
                        <a:rPr lang="he-IL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תלונות בשנת </a:t>
                      </a:r>
                      <a:r>
                        <a:rPr lang="he-I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עבודה, לטיפול הרשויות המוסמכות לכך?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סה"כ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אחוז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כן - מעל ל 3 תלונות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2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2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21.11%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כן - מעל ל 4 תלונות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2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2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13.07%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כן - מעל ל 5 תלונות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2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2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28.64%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סה"כ יש לאפשר להעביר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2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2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62.81%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לא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2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2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37.19%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סה"כ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2255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-14649" y="188640"/>
            <a:ext cx="8928992" cy="1656184"/>
          </a:xfrm>
        </p:spPr>
        <p:txBody>
          <a:bodyPr>
            <a:noAutofit/>
          </a:bodyPr>
          <a:lstStyle/>
          <a:p>
            <a:pPr algn="ctr"/>
            <a:r>
              <a:rPr lang="he-IL" sz="6000" dirty="0" smtClean="0"/>
              <a:t>עמדות קציני הבטיחות בנוגע לנוהל </a:t>
            </a:r>
            <a:r>
              <a:rPr lang="he-IL" sz="2800" dirty="0" smtClean="0"/>
              <a:t>(שאלות פתוחות)</a:t>
            </a:r>
            <a:endParaRPr lang="he-IL" sz="2800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35637637"/>
              </p:ext>
            </p:extLst>
          </p:nvPr>
        </p:nvGraphicFramePr>
        <p:xfrm>
          <a:off x="899592" y="2132857"/>
          <a:ext cx="7200800" cy="3452384"/>
        </p:xfrm>
        <a:graphic>
          <a:graphicData uri="http://schemas.openxmlformats.org/drawingml/2006/table">
            <a:tbl>
              <a:tblPr/>
              <a:tblGrid>
                <a:gridCol w="4267142"/>
                <a:gridCol w="1419512"/>
                <a:gridCol w="1514146"/>
              </a:tblGrid>
              <a:tr h="506923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פירוט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סה"כ משיבים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אחוז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821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מבקשים לבטל את החוק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2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2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23.12%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821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ציינו שבעד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2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2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32.66%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733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הערות סתמיות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2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2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6.03%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522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לא העירו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2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2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38.19%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522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מספר משיבים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125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he-IL" sz="3600" dirty="0" smtClean="0"/>
              <a:t>ריכוז הערות קציני הבטיחות (שאלות פתוחות)</a:t>
            </a:r>
            <a:endParaRPr lang="he-IL" sz="3600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83370165"/>
              </p:ext>
            </p:extLst>
          </p:nvPr>
        </p:nvGraphicFramePr>
        <p:xfrm>
          <a:off x="179512" y="980735"/>
          <a:ext cx="8496943" cy="5760632"/>
        </p:xfrm>
        <a:graphic>
          <a:graphicData uri="http://schemas.openxmlformats.org/drawingml/2006/table">
            <a:tbl>
              <a:tblPr rtl="1"/>
              <a:tblGrid>
                <a:gridCol w="654721"/>
                <a:gridCol w="7842222"/>
              </a:tblGrid>
              <a:tr h="274316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מס' סד'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פירוט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600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לגנוז הודעה אנונימית.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600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לחייב בחוק אחריות מנהל החברה.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600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להשקיע בחינוך והסברה לנהגי הפרטיות /"נהגי שבת" בהבנת עולמו של נהג רכב כבד/אוטובוס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600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החוק יהיה באחריות החברה בלבד.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600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החוק יחול רק על אוטובוסים ומשאיות.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600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יש להסמיך קציני בטיחות כשוטרים סמויים.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600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להפסיק להעביר דוחות </a:t>
                      </a:r>
                      <a:r>
                        <a:rPr lang="he-IL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למ</a:t>
                      </a:r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 התחבורה </a:t>
                      </a:r>
                      <a:r>
                        <a:rPr lang="he-I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תחום </a:t>
                      </a:r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ק. </a:t>
                      </a:r>
                      <a:r>
                        <a:rPr lang="he-I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בטיחות בתעבורה - </a:t>
                      </a:r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לא עושים עם זה כלום.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600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להכיל את החוק על </a:t>
                      </a:r>
                      <a:r>
                        <a:rPr lang="he-I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כלי רכב של הממשלה </a:t>
                      </a:r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והמשטרה.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600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לתת לק. הבטיחות שיקול דעת במה לעסוק.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600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אכיפה אינה מתפקידו של הקב"ט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600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נהג שעבר 3' עבירות יטופל ע"י מנהל </a:t>
                      </a:r>
                      <a:r>
                        <a:rPr lang="he-I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הארגון</a:t>
                      </a:r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600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לייחד </a:t>
                      </a:r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טיפול ממוקד לעוברים מעל 3'  תלונות.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600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קיים </a:t>
                      </a:r>
                      <a:r>
                        <a:rPr lang="he-IL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מירמור</a:t>
                      </a:r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על אפליה בין נהג פרטי ונהג עם רכב פרטי/חברה.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600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משרד הרישוי לא יעביר רכב טסט ללא מדבקה.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600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לחייב נהגים עבריינים </a:t>
                      </a:r>
                      <a:r>
                        <a:rPr lang="he-I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רצידיוויסטים </a:t>
                      </a:r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באמצעי חינוך.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600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משרד התחבורה יכין מצגות הרצאות וחומרים להטמעת בטיחות לנהגים.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600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הדיווח יהיה ישירות לגורמי האכיפה.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600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מומלץ מסלול הכשרה ארוך לקציני בטיחות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600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יש לסנכרן עבירות חמורות עם המשטרה ומשרד התחבורה.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600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הנחיה של מ. התחבורה כי נהג שיש עליו 4' תלונות יצא לחל"ת לחודש.- 8' עבירות יצא לחל"ת </a:t>
                      </a:r>
                      <a:r>
                        <a:rPr lang="he-I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ל 4</a:t>
                      </a:r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' חודשים.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16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מומלץ לאכוף את החוק האמריקאי: מהעבירה </a:t>
                      </a:r>
                      <a:r>
                        <a:rPr lang="he-I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השנייה </a:t>
                      </a:r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(אדומה) לשלול </a:t>
                      </a:r>
                      <a:r>
                        <a:rPr lang="he-I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רישיון </a:t>
                      </a:r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והשבתת רכב לחודש.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0560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he-IL" dirty="0" smtClean="0"/>
              <a:t>המלצות משותפות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7504" y="980728"/>
            <a:ext cx="8928992" cy="5544616"/>
          </a:xfrm>
        </p:spPr>
        <p:txBody>
          <a:bodyPr>
            <a:noAutofit/>
          </a:bodyPr>
          <a:lstStyle/>
          <a:p>
            <a:pPr lvl="0"/>
            <a:r>
              <a:rPr lang="he-IL" sz="2800" dirty="0"/>
              <a:t>החוק ימוזג ויהיה חלק בלתי נפרד בתקנות התעבורה 585 . </a:t>
            </a:r>
            <a:r>
              <a:rPr lang="he-IL" sz="2800" dirty="0" smtClean="0"/>
              <a:t>כך </a:t>
            </a:r>
            <a:r>
              <a:rPr lang="he-IL" sz="2800" dirty="0"/>
              <a:t>הנוהל יהיה כחלק מהאחריות הפנים אירגונית של כל </a:t>
            </a:r>
            <a:r>
              <a:rPr lang="he-IL" sz="2800" dirty="0" smtClean="0"/>
              <a:t>ארגון. </a:t>
            </a:r>
          </a:p>
          <a:p>
            <a:pPr lvl="0"/>
            <a:r>
              <a:rPr lang="he-IL" sz="2800" dirty="0" smtClean="0"/>
              <a:t>ללא מדבקה תקנית הרכב לא יעבור את הטסט.</a:t>
            </a:r>
            <a:endParaRPr lang="en-US" sz="2800" dirty="0" smtClean="0"/>
          </a:p>
          <a:p>
            <a:pPr lvl="0"/>
            <a:r>
              <a:rPr lang="he-IL" sz="2800" dirty="0" smtClean="0"/>
              <a:t>להוסיף </a:t>
            </a:r>
            <a:r>
              <a:rPr lang="he-IL" sz="2800" dirty="0"/>
              <a:t>את החוק לשוטרים כחלק </a:t>
            </a:r>
            <a:r>
              <a:rPr lang="he-IL" sz="2800" dirty="0" err="1"/>
              <a:t>מחנ"א</a:t>
            </a:r>
            <a:r>
              <a:rPr lang="he-IL" sz="2800" dirty="0"/>
              <a:t>. (היום לא בפנים).</a:t>
            </a:r>
            <a:endParaRPr lang="en-US" sz="2800" dirty="0"/>
          </a:p>
          <a:p>
            <a:r>
              <a:rPr lang="he-IL" sz="2800" dirty="0"/>
              <a:t>להגיע לאחידות בדיווחים ובדוחות של המוקדים. כולל אפשרות למוקדים לקלוט מדיה דיגיטלית</a:t>
            </a:r>
            <a:r>
              <a:rPr lang="he-IL" sz="2800" dirty="0" smtClean="0"/>
              <a:t>.</a:t>
            </a:r>
            <a:r>
              <a:rPr lang="he-IL" sz="2800" dirty="0"/>
              <a:t> </a:t>
            </a:r>
            <a:endParaRPr lang="he-IL" sz="2800" dirty="0" smtClean="0"/>
          </a:p>
          <a:p>
            <a:r>
              <a:rPr lang="he-IL" sz="2800" dirty="0" smtClean="0"/>
              <a:t>לחייב </a:t>
            </a:r>
            <a:r>
              <a:rPr lang="he-IL" sz="2800" dirty="0"/>
              <a:t>את המוקדים לענות לטלפון תוך דקה</a:t>
            </a:r>
            <a:r>
              <a:rPr lang="he-IL" sz="2800" dirty="0" smtClean="0"/>
              <a:t>.</a:t>
            </a:r>
            <a:endParaRPr lang="en-US" sz="2800" dirty="0"/>
          </a:p>
          <a:p>
            <a:pPr lvl="0"/>
            <a:r>
              <a:rPr lang="he-IL" sz="2800" dirty="0"/>
              <a:t>להוסיף את כל כלי הרכב של כוחות הביטחון מלבד הרכבים המבצעיים</a:t>
            </a:r>
            <a:r>
              <a:rPr lang="he-IL" sz="2800" dirty="0" smtClean="0"/>
              <a:t>.</a:t>
            </a:r>
          </a:p>
          <a:p>
            <a:pPr lvl="0"/>
            <a:r>
              <a:rPr lang="he-IL" sz="2800" dirty="0" smtClean="0"/>
              <a:t>לבדוק התמקדות בעבירות חמורות וזאת על מנת לעזור בסינון רעשי רקע מקצין הבטיחות</a:t>
            </a:r>
            <a:endParaRPr lang="en-US" sz="2800" dirty="0"/>
          </a:p>
          <a:p>
            <a:pPr lvl="0"/>
            <a:r>
              <a:rPr lang="he-IL" sz="2800" dirty="0"/>
              <a:t>מספר הרישוי של כלי הרכב יעודכן במוקדים תוך שני ימי עבודה.</a:t>
            </a:r>
            <a:endParaRPr lang="en-US" sz="2800" dirty="0"/>
          </a:p>
          <a:p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xmlns="" val="143205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זרימה">
  <a:themeElements>
    <a:clrScheme name="זרימה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זרימה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זרימה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11370</TotalTime>
  <Words>797</Words>
  <Application>Microsoft Office PowerPoint</Application>
  <PresentationFormat>‫הצגה על המסך (4:3)</PresentationFormat>
  <Paragraphs>237</Paragraphs>
  <Slides>10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10</vt:i4>
      </vt:variant>
    </vt:vector>
  </HeadingPairs>
  <TitlesOfParts>
    <vt:vector size="11" baseType="lpstr">
      <vt:lpstr>זרימה</vt:lpstr>
      <vt:lpstr>"נוהל 6"  פירוט שאלון לקציני הבטיחות ועמדה משותפת</vt:lpstr>
      <vt:lpstr>דורון רגב ז"ל  2014 - 1959</vt:lpstr>
      <vt:lpstr>נתונים מספריים</vt:lpstr>
      <vt:lpstr>שאלות עם ניקוד 1-5 </vt:lpstr>
      <vt:lpstr>פירוט שאלות</vt:lpstr>
      <vt:lpstr>פירוט שאלות</vt:lpstr>
      <vt:lpstr>עמדות קציני הבטיחות בנוגע לנוהל (שאלות פתוחות)</vt:lpstr>
      <vt:lpstr>ריכוז הערות קציני הבטיחות (שאלות פתוחות)</vt:lpstr>
      <vt:lpstr>המלצות משותפות</vt:lpstr>
      <vt:lpstr>שקופית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Ehud</dc:creator>
  <cp:lastModifiedBy>user</cp:lastModifiedBy>
  <cp:revision>24</cp:revision>
  <dcterms:created xsi:type="dcterms:W3CDTF">2014-11-30T14:48:58Z</dcterms:created>
  <dcterms:modified xsi:type="dcterms:W3CDTF">2014-12-17T05:44:07Z</dcterms:modified>
</cp:coreProperties>
</file>