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82" r:id="rId4"/>
    <p:sldId id="258" r:id="rId5"/>
    <p:sldId id="288" r:id="rId6"/>
    <p:sldId id="286" r:id="rId7"/>
    <p:sldId id="289" r:id="rId8"/>
    <p:sldId id="287" r:id="rId9"/>
    <p:sldId id="285" r:id="rId10"/>
    <p:sldId id="291" r:id="rId11"/>
    <p:sldId id="290" r:id="rId12"/>
    <p:sldId id="292" r:id="rId13"/>
    <p:sldId id="283" r:id="rId14"/>
    <p:sldId id="284" r:id="rId15"/>
    <p:sldId id="268" r:id="rId16"/>
    <p:sldId id="271" r:id="rId17"/>
    <p:sldId id="273" r:id="rId18"/>
    <p:sldId id="275" r:id="rId19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B50B4-A14F-43D2-8FC9-8BE94E38C2A1}" type="datetimeFigureOut">
              <a:rPr lang="he-IL" smtClean="0"/>
              <a:pPr/>
              <a:t>י"ז/טבת/תשע"ט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B8610-05B3-4CD0-8BFA-128E1564282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B50B4-A14F-43D2-8FC9-8BE94E38C2A1}" type="datetimeFigureOut">
              <a:rPr lang="he-IL" smtClean="0"/>
              <a:pPr/>
              <a:t>י"ז/טבת/תשע"ט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B8610-05B3-4CD0-8BFA-128E1564282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B50B4-A14F-43D2-8FC9-8BE94E38C2A1}" type="datetimeFigureOut">
              <a:rPr lang="he-IL" smtClean="0"/>
              <a:pPr/>
              <a:t>י"ז/טבת/תשע"ט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B8610-05B3-4CD0-8BFA-128E1564282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B50B4-A14F-43D2-8FC9-8BE94E38C2A1}" type="datetimeFigureOut">
              <a:rPr lang="he-IL" smtClean="0"/>
              <a:pPr/>
              <a:t>י"ז/טבת/תשע"ט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B8610-05B3-4CD0-8BFA-128E1564282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B50B4-A14F-43D2-8FC9-8BE94E38C2A1}" type="datetimeFigureOut">
              <a:rPr lang="he-IL" smtClean="0"/>
              <a:pPr/>
              <a:t>י"ז/טבת/תשע"ט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B8610-05B3-4CD0-8BFA-128E1564282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B50B4-A14F-43D2-8FC9-8BE94E38C2A1}" type="datetimeFigureOut">
              <a:rPr lang="he-IL" smtClean="0"/>
              <a:pPr/>
              <a:t>י"ז/טבת/תשע"ט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B8610-05B3-4CD0-8BFA-128E1564282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B50B4-A14F-43D2-8FC9-8BE94E38C2A1}" type="datetimeFigureOut">
              <a:rPr lang="he-IL" smtClean="0"/>
              <a:pPr/>
              <a:t>י"ז/טבת/תשע"ט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B8610-05B3-4CD0-8BFA-128E1564282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B50B4-A14F-43D2-8FC9-8BE94E38C2A1}" type="datetimeFigureOut">
              <a:rPr lang="he-IL" smtClean="0"/>
              <a:pPr/>
              <a:t>י"ז/טבת/תשע"ט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B8610-05B3-4CD0-8BFA-128E1564282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B50B4-A14F-43D2-8FC9-8BE94E38C2A1}" type="datetimeFigureOut">
              <a:rPr lang="he-IL" smtClean="0"/>
              <a:pPr/>
              <a:t>י"ז/טבת/תשע"ט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B8610-05B3-4CD0-8BFA-128E1564282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B50B4-A14F-43D2-8FC9-8BE94E38C2A1}" type="datetimeFigureOut">
              <a:rPr lang="he-IL" smtClean="0"/>
              <a:pPr/>
              <a:t>י"ז/טבת/תשע"ט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B8610-05B3-4CD0-8BFA-128E1564282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B50B4-A14F-43D2-8FC9-8BE94E38C2A1}" type="datetimeFigureOut">
              <a:rPr lang="he-IL" smtClean="0"/>
              <a:pPr/>
              <a:t>י"ז/טבת/תשע"ט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B8610-05B3-4CD0-8BFA-128E1564282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B50B4-A14F-43D2-8FC9-8BE94E38C2A1}" type="datetimeFigureOut">
              <a:rPr lang="he-IL" smtClean="0"/>
              <a:pPr/>
              <a:t>י"ז/טבת/תשע"ט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B8610-05B3-4CD0-8BFA-128E1564282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714356"/>
            <a:ext cx="6400800" cy="4924444"/>
          </a:xfrm>
        </p:spPr>
        <p:txBody>
          <a:bodyPr/>
          <a:lstStyle/>
          <a:p>
            <a:endParaRPr lang="he-IL" dirty="0"/>
          </a:p>
        </p:txBody>
      </p:sp>
      <p:pic>
        <p:nvPicPr>
          <p:cNvPr id="5" name="תמונה 4" descr="לוגו קואליציה חדש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728" y="815890"/>
            <a:ext cx="6715172" cy="461337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למה העסקה קבלנית פוגעת בשירות?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285860"/>
            <a:ext cx="8401080" cy="5286412"/>
          </a:xfrm>
        </p:spPr>
        <p:txBody>
          <a:bodyPr>
            <a:normAutofit/>
          </a:bodyPr>
          <a:lstStyle/>
          <a:p>
            <a:pPr lvl="0" hangingPunct="0"/>
            <a:endParaRPr lang="he-IL" sz="4300" b="1" dirty="0"/>
          </a:p>
          <a:p>
            <a:pPr marL="0" lvl="0" indent="0" hangingPunct="0">
              <a:buNone/>
            </a:pPr>
            <a:r>
              <a:rPr lang="he-IL" sz="4300" b="1" dirty="0"/>
              <a:t>אובדן ידע</a:t>
            </a:r>
            <a:r>
              <a:rPr lang="he-IL" sz="4300" dirty="0"/>
              <a:t>: הידע הנצבר אצל העובד אובד למזמין השירות עם החלפת העובד/קבלן.</a:t>
            </a:r>
            <a:endParaRPr lang="en-US" sz="4300" dirty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65815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למה העסקה קבלנית פוגעת בשירות?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285860"/>
            <a:ext cx="8401080" cy="5286412"/>
          </a:xfrm>
        </p:spPr>
        <p:txBody>
          <a:bodyPr>
            <a:normAutofit/>
          </a:bodyPr>
          <a:lstStyle/>
          <a:p>
            <a:pPr lvl="0" hangingPunct="0"/>
            <a:endParaRPr lang="he-IL" sz="4300" b="1" dirty="0"/>
          </a:p>
          <a:p>
            <a:pPr marL="0" lvl="0" indent="0" hangingPunct="0">
              <a:buNone/>
            </a:pPr>
            <a:r>
              <a:rPr lang="he-IL" sz="4300" b="1" dirty="0"/>
              <a:t>קושי בפיקוח</a:t>
            </a:r>
            <a:r>
              <a:rPr lang="he-IL" sz="4300" dirty="0"/>
              <a:t>: נטייה להתנערות מאחריות וזריקתה בין מזמין השירות לקבלן.</a:t>
            </a:r>
            <a:endParaRPr lang="en-US" sz="4300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02398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למה העסקה קבלנית פוגעת בשירות?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285860"/>
            <a:ext cx="8401080" cy="5286412"/>
          </a:xfrm>
        </p:spPr>
        <p:txBody>
          <a:bodyPr>
            <a:normAutofit fontScale="47500" lnSpcReduction="20000"/>
          </a:bodyPr>
          <a:lstStyle/>
          <a:p>
            <a:pPr lvl="0" hangingPunct="0"/>
            <a:endParaRPr lang="he-IL" sz="4300" b="1" dirty="0"/>
          </a:p>
          <a:p>
            <a:pPr marL="0" lvl="0" indent="0" hangingPunct="0">
              <a:buNone/>
            </a:pPr>
            <a:r>
              <a:rPr lang="he-IL" sz="5700" dirty="0"/>
              <a:t>דוגמא מתחום קציני הבטיחות – וועדת סגיס, לאחר ביקורי שטח שהשווה בין קצין בטיחות מפעליים לקבלניים, מצאה כי-</a:t>
            </a:r>
            <a:br>
              <a:rPr lang="en-US" sz="5700" dirty="0"/>
            </a:br>
            <a:br>
              <a:rPr lang="en-US" sz="5700" dirty="0"/>
            </a:br>
            <a:r>
              <a:rPr lang="he-IL" sz="5700" dirty="0"/>
              <a:t>בהעסקה קבלנית: אין היסטוריית טיפולים; אין חשבונות תיקון בלמים – רק אישור בלמים ללא פירוק גלגלים; חסרות דסקיות טכוגרף – הרכב עבד יותר מהמדווח. אין מעקב אחר קילומטראז'; אין טיפול בחריגות; אין ניהול מסד נתונים; אין כמעט התייחסות לנהג – קליטה, ניטור נהיגה, הדרכות.</a:t>
            </a:r>
          </a:p>
          <a:p>
            <a:pPr marL="0" lvl="0" indent="0" hangingPunct="0">
              <a:buNone/>
            </a:pPr>
            <a:r>
              <a:rPr lang="he-IL" sz="5700" dirty="0"/>
              <a:t> </a:t>
            </a:r>
            <a:br>
              <a:rPr lang="en-US" sz="5700" dirty="0"/>
            </a:br>
            <a:r>
              <a:rPr lang="he-IL" sz="5700" dirty="0"/>
              <a:t>בהעסקה ישירה: תיקי נהג מסודרים; תיקי רכב מסודרים; תהליך קליטת נהג מובנה כולל הדרכות; היסטורית טיפולים מפורטת, חשבוניות מסודרות; טיפול במוסכים מורשים; קשר יומיומי עם הנהגים. </a:t>
            </a:r>
          </a:p>
        </p:txBody>
      </p:sp>
    </p:spTree>
    <p:extLst>
      <p:ext uri="{BB962C8B-B14F-4D97-AF65-F5344CB8AC3E}">
        <p14:creationId xmlns:p14="http://schemas.microsoft.com/office/powerpoint/2010/main" val="3819829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7665F-544F-4D59-B9B8-AA2B50D7B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פתרונות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3CE03-6501-442F-A0B4-29DE168AF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dirty="0"/>
              <a:t>התאגדות</a:t>
            </a:r>
            <a:r>
              <a:rPr lang="he-IL" dirty="0"/>
              <a:t> – ההסתדרות הכללית, כוח לעובדים, מען וכו.</a:t>
            </a:r>
          </a:p>
          <a:p>
            <a:r>
              <a:rPr lang="he-IL" b="1" dirty="0"/>
              <a:t>מודעות לזכויות </a:t>
            </a:r>
            <a:r>
              <a:rPr lang="he-IL" dirty="0"/>
              <a:t>-  אתרים כמו "כל זכות", "פורטל זכויות העובדים".</a:t>
            </a:r>
          </a:p>
          <a:p>
            <a:endParaRPr lang="he-IL" dirty="0"/>
          </a:p>
          <a:p>
            <a:endParaRPr lang="he-IL" dirty="0"/>
          </a:p>
          <a:p>
            <a:r>
              <a:rPr lang="he-IL" u="sng" dirty="0"/>
              <a:t>דרישה ממקבלי ההחלטות לנורמת העסקה ישירה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30F0328-43BC-470A-AC72-125E65A97F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888" y="3857514"/>
            <a:ext cx="2695575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636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מי זו הקואליציה ומה היא עושה?</a:t>
            </a:r>
            <a:r>
              <a:rPr lang="en-US" dirty="0"/>
              <a:t>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he-IL" sz="3700" dirty="0"/>
              <a:t>הקואליציה הארצית להעסקה ישירה היא התארגנות לא מפלגתית המקדמת העסקה ישירה של עובדי ועובדות קבלן בישראל, חברים מעל 30 ארגונים שחברו יחד לקדם את הנושא בסיוע פעילים ומתנדבים ועובדי קבלן.</a:t>
            </a:r>
          </a:p>
          <a:p>
            <a:pPr algn="just">
              <a:buNone/>
            </a:pPr>
            <a:r>
              <a:rPr lang="he-IL" sz="3700" dirty="0"/>
              <a:t> הקואליציה קיימת מאז שנת 2010 והוקמה בעקבות מאבק עובדות הניקיון באוניברסיטת בן גוריון, היא מבוססת בעיקר על תרומות, לצד כוחות והרתמות של פעילים ואזרחים איכפתיים. </a:t>
            </a:r>
          </a:p>
          <a:p>
            <a:pPr algn="just">
              <a:buNone/>
            </a:pPr>
            <a:r>
              <a:rPr lang="he-IL" sz="3700" dirty="0"/>
              <a:t>הקואליציה מקדמת את הנושא באמצעות קידום מדיניות וחקיקה בכנסת ובממשלה, עבודת שטח והסברה בציבור.</a:t>
            </a:r>
            <a:r>
              <a:rPr lang="he-IL" sz="3600" dirty="0"/>
              <a:t> 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37304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ציין מיקום תוכן 3" descr="גרפיטי אוניברסיטת תל אביב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500042"/>
            <a:ext cx="3124498" cy="5554663"/>
          </a:xfrm>
        </p:spPr>
      </p:pic>
      <p:pic>
        <p:nvPicPr>
          <p:cNvPr id="5" name="תמונה 4" descr="גרפיטי מדרכות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1934" y="1071546"/>
            <a:ext cx="4860746" cy="492920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ציין מיקום תוכן 3" descr="אבי שמחון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6516" y="642938"/>
            <a:ext cx="7310967" cy="5483225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ציין מיקום תוכן 3" descr="הממשלה מתנגדת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757079"/>
            <a:ext cx="8229600" cy="5254943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תערוכת שקופים</a:t>
            </a:r>
          </a:p>
        </p:txBody>
      </p:sp>
      <p:pic>
        <p:nvPicPr>
          <p:cNvPr id="4" name="מציין מיקום תוכן 3" descr="שקופים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8922" y="1600200"/>
            <a:ext cx="8046156" cy="452596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/>
          <a:lstStyle/>
          <a:p>
            <a:r>
              <a:rPr lang="he-IL" dirty="0"/>
              <a:t>העסקה ישירה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214422"/>
            <a:ext cx="8244000" cy="6120000"/>
          </a:xfrm>
        </p:spPr>
        <p:txBody>
          <a:bodyPr>
            <a:noAutofit/>
          </a:bodyPr>
          <a:lstStyle/>
          <a:p>
            <a:pPr>
              <a:buNone/>
            </a:pPr>
            <a:endParaRPr lang="he-IL" sz="3600" dirty="0"/>
          </a:p>
          <a:p>
            <a:pPr>
              <a:buNone/>
            </a:pPr>
            <a:endParaRPr lang="he-IL" sz="3600" dirty="0"/>
          </a:p>
          <a:p>
            <a:pPr>
              <a:buNone/>
            </a:pPr>
            <a:r>
              <a:rPr lang="he-IL" sz="4400" dirty="0"/>
              <a:t>   עובד/ת                     מעביד/ה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0C50A9C-40A1-4C79-91F7-60606C7B8389}"/>
              </a:ext>
            </a:extLst>
          </p:cNvPr>
          <p:cNvCxnSpPr/>
          <p:nvPr/>
        </p:nvCxnSpPr>
        <p:spPr>
          <a:xfrm>
            <a:off x="3563888" y="2996952"/>
            <a:ext cx="2664296" cy="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41067D1D-1856-4D64-A9CA-12DE5E743B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271427"/>
            <a:ext cx="3573015" cy="357301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/>
          <a:lstStyle/>
          <a:p>
            <a:r>
              <a:rPr lang="he-IL" dirty="0"/>
              <a:t>העסקה לא ישירה/קבלנית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214422"/>
            <a:ext cx="8244000" cy="6120000"/>
          </a:xfrm>
        </p:spPr>
        <p:txBody>
          <a:bodyPr>
            <a:noAutofit/>
          </a:bodyPr>
          <a:lstStyle/>
          <a:p>
            <a:pPr>
              <a:buNone/>
            </a:pPr>
            <a:endParaRPr lang="he-IL" sz="3600" dirty="0"/>
          </a:p>
          <a:p>
            <a:pPr>
              <a:buNone/>
            </a:pPr>
            <a:endParaRPr lang="he-IL" sz="3600" dirty="0"/>
          </a:p>
          <a:p>
            <a:pPr>
              <a:buNone/>
            </a:pPr>
            <a:r>
              <a:rPr lang="he-IL" sz="4400" dirty="0"/>
              <a:t> עובד/ת                    מזמינ/ת שירות</a:t>
            </a:r>
          </a:p>
          <a:p>
            <a:pPr>
              <a:buNone/>
            </a:pPr>
            <a:endParaRPr lang="he-IL" sz="4400" dirty="0"/>
          </a:p>
          <a:p>
            <a:pPr>
              <a:buNone/>
            </a:pPr>
            <a:r>
              <a:rPr lang="he-IL" sz="4400" dirty="0"/>
              <a:t>                </a:t>
            </a:r>
          </a:p>
          <a:p>
            <a:pPr>
              <a:buNone/>
            </a:pPr>
            <a:r>
              <a:rPr lang="he-IL" sz="4400" dirty="0"/>
              <a:t>                  חברת קבלן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3A23E5E-5404-4EBE-9047-3971102F7304}"/>
              </a:ext>
            </a:extLst>
          </p:cNvPr>
          <p:cNvCxnSpPr>
            <a:cxnSpLocks/>
          </p:cNvCxnSpPr>
          <p:nvPr/>
        </p:nvCxnSpPr>
        <p:spPr>
          <a:xfrm flipV="1">
            <a:off x="5796136" y="3429000"/>
            <a:ext cx="2088232" cy="1673514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7ED3172-82A4-4C65-8602-90EBEFA93513}"/>
              </a:ext>
            </a:extLst>
          </p:cNvPr>
          <p:cNvCxnSpPr>
            <a:cxnSpLocks/>
          </p:cNvCxnSpPr>
          <p:nvPr/>
        </p:nvCxnSpPr>
        <p:spPr>
          <a:xfrm>
            <a:off x="3853948" y="2996952"/>
            <a:ext cx="2878292" cy="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28BF1D1-65EE-4789-8794-2D9866A4BA01}"/>
              </a:ext>
            </a:extLst>
          </p:cNvPr>
          <p:cNvCxnSpPr>
            <a:cxnSpLocks/>
          </p:cNvCxnSpPr>
          <p:nvPr/>
        </p:nvCxnSpPr>
        <p:spPr>
          <a:xfrm flipH="1" flipV="1">
            <a:off x="1619672" y="3356992"/>
            <a:ext cx="1723268" cy="1776843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7415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למה העסקה קבלנית פוגענית לעובד?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285860"/>
            <a:ext cx="8401080" cy="5286412"/>
          </a:xfrm>
        </p:spPr>
        <p:txBody>
          <a:bodyPr>
            <a:normAutofit/>
          </a:bodyPr>
          <a:lstStyle/>
          <a:p>
            <a:pPr lvl="0" hangingPunct="0"/>
            <a:endParaRPr lang="he-IL" sz="5100" b="1" dirty="0"/>
          </a:p>
          <a:p>
            <a:pPr lvl="0" hangingPunct="0"/>
            <a:r>
              <a:rPr lang="he-IL" sz="5100" b="1" dirty="0"/>
              <a:t>אי שוויון בין תנאי השכר </a:t>
            </a:r>
            <a:r>
              <a:rPr lang="he-IL" sz="5100" dirty="0"/>
              <a:t>של עובדים מן המניין לשכרם של עובדי הקבלן. </a:t>
            </a:r>
            <a:endParaRPr lang="en-US" sz="5100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למה העסקה קבלנית פוגענית לעובד?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285860"/>
            <a:ext cx="8401080" cy="5286412"/>
          </a:xfrm>
        </p:spPr>
        <p:txBody>
          <a:bodyPr>
            <a:normAutofit/>
          </a:bodyPr>
          <a:lstStyle/>
          <a:p>
            <a:pPr lvl="0" hangingPunct="0"/>
            <a:endParaRPr lang="he-IL" sz="5100" b="1" dirty="0"/>
          </a:p>
          <a:p>
            <a:pPr marL="0" lvl="0" indent="0" hangingPunct="0">
              <a:buNone/>
            </a:pPr>
            <a:r>
              <a:rPr lang="he-IL" sz="5100" b="1" dirty="0"/>
              <a:t>פגיעה בשכר ובזכויות מצטברות</a:t>
            </a:r>
            <a:r>
              <a:rPr lang="he-IL" sz="5100" dirty="0"/>
              <a:t>: העדר שכר בזמן חופשות הלימודים או בחגים, פגיעה בהצטברות הזכויות במעבר בין קבלנים שונים. </a:t>
            </a:r>
            <a:endParaRPr lang="en-US" sz="5100" dirty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0662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למה העסקה קבלנית פוגענית לעובד?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491880" y="1285860"/>
            <a:ext cx="5366400" cy="5286412"/>
          </a:xfrm>
        </p:spPr>
        <p:txBody>
          <a:bodyPr>
            <a:normAutofit/>
          </a:bodyPr>
          <a:lstStyle/>
          <a:p>
            <a:pPr lvl="0" hangingPunct="0"/>
            <a:endParaRPr lang="he-IL" sz="5100" b="1" dirty="0"/>
          </a:p>
          <a:p>
            <a:pPr marL="0" lvl="0" indent="0" hangingPunct="0">
              <a:buNone/>
            </a:pPr>
            <a:r>
              <a:rPr lang="he-IL" sz="4000" b="1" dirty="0"/>
              <a:t>פגיעה בתחושת השייכות ובתחושת השוויון</a:t>
            </a:r>
            <a:r>
              <a:rPr lang="he-IL" sz="4000" dirty="0"/>
              <a:t>: אי היותם של עובדי קבלן חלק מהעובדים במוסד גורם להם תחושה של בידוד, הדרה ואי שוויון. </a:t>
            </a:r>
            <a:endParaRPr lang="en-US" sz="4000" dirty="0"/>
          </a:p>
          <a:p>
            <a:endParaRPr lang="he-IL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D96708-AEAD-4900-ABD7-871A433417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6" y="1844824"/>
            <a:ext cx="3556992" cy="4523109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8B8046E-B8F5-4D0B-85F1-C2BB80BCB403}"/>
              </a:ext>
            </a:extLst>
          </p:cNvPr>
          <p:cNvCxnSpPr/>
          <p:nvPr/>
        </p:nvCxnSpPr>
        <p:spPr>
          <a:xfrm flipH="1" flipV="1">
            <a:off x="6896" y="1844824"/>
            <a:ext cx="3484984" cy="4523109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E977A58-4D51-4D84-875E-DC1A2AA630C5}"/>
              </a:ext>
            </a:extLst>
          </p:cNvPr>
          <p:cNvCxnSpPr>
            <a:cxnSpLocks/>
          </p:cNvCxnSpPr>
          <p:nvPr/>
        </p:nvCxnSpPr>
        <p:spPr>
          <a:xfrm flipV="1">
            <a:off x="6896" y="1844824"/>
            <a:ext cx="3556992" cy="452311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4066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למה העסקה קבלנית פוגענית לעובד?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285860"/>
            <a:ext cx="8401080" cy="5286412"/>
          </a:xfrm>
        </p:spPr>
        <p:txBody>
          <a:bodyPr>
            <a:normAutofit fontScale="92500"/>
          </a:bodyPr>
          <a:lstStyle/>
          <a:p>
            <a:pPr lvl="0" hangingPunct="0"/>
            <a:endParaRPr lang="he-IL" sz="5100" b="1" dirty="0"/>
          </a:p>
          <a:p>
            <a:pPr marL="0" lvl="0" indent="0" hangingPunct="0">
              <a:buNone/>
            </a:pPr>
            <a:r>
              <a:rPr lang="he-IL" sz="5100" b="1" dirty="0"/>
              <a:t>חוסר ביטחון תעסוקתי וקושי לתכנן את העתיד הכלכלי והאישי</a:t>
            </a:r>
            <a:r>
              <a:rPr lang="he-IL" sz="5100" dirty="0"/>
              <a:t>: המעסיק, עצם ההעסקה והיקפה יכולים להשתנות באופן משמעותי באקראי בכל יום, ובמיוחד במעבר בין מכרזים ובין קבלנים שונים.</a:t>
            </a:r>
            <a:endParaRPr lang="en-US" sz="5100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02310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למה העסקה קבלנית פוגענית לעובד?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285860"/>
            <a:ext cx="8401080" cy="5286412"/>
          </a:xfrm>
        </p:spPr>
        <p:txBody>
          <a:bodyPr>
            <a:normAutofit/>
          </a:bodyPr>
          <a:lstStyle/>
          <a:p>
            <a:pPr lvl="0" hangingPunct="0"/>
            <a:endParaRPr lang="he-IL" sz="5100" b="1" dirty="0"/>
          </a:p>
          <a:p>
            <a:pPr marL="0" lvl="0" indent="0" hangingPunct="0">
              <a:buNone/>
            </a:pPr>
            <a:r>
              <a:rPr lang="he-IL" sz="5100" b="1" dirty="0"/>
              <a:t>קושי בהתאגדות </a:t>
            </a:r>
            <a:r>
              <a:rPr lang="he-IL" sz="5100" dirty="0"/>
              <a:t>בשל יחידות התארגנות קטנות ומפוזרות ושינויים תכופים במעסיק. </a:t>
            </a:r>
            <a:endParaRPr lang="en-US" sz="5100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92696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למה העסקה קבלנית פוגעת בשירות?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285860"/>
            <a:ext cx="8401080" cy="5286412"/>
          </a:xfrm>
        </p:spPr>
        <p:txBody>
          <a:bodyPr>
            <a:normAutofit/>
          </a:bodyPr>
          <a:lstStyle/>
          <a:p>
            <a:pPr lvl="0" hangingPunct="0"/>
            <a:endParaRPr lang="he-IL" sz="4300" b="1" dirty="0"/>
          </a:p>
          <a:p>
            <a:pPr marL="0" lvl="0" indent="0" hangingPunct="0">
              <a:buNone/>
            </a:pPr>
            <a:r>
              <a:rPr lang="he-IL" sz="4300" b="1" dirty="0"/>
              <a:t>תחושת ניכור ותסיסה במקום העבודה</a:t>
            </a:r>
            <a:r>
              <a:rPr lang="he-IL" sz="4300" dirty="0"/>
              <a:t>: פגיעה במורל והמרקם הפנים-ארגוני, ירידה בשייכות העובדים ובמוטיבציה שלהם.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2879388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1871</TotalTime>
  <Words>319</Words>
  <Application>Microsoft Office PowerPoint</Application>
  <PresentationFormat>On-screen Show (4:3)</PresentationFormat>
  <Paragraphs>50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ערכת נושא Office</vt:lpstr>
      <vt:lpstr>PowerPoint Presentation</vt:lpstr>
      <vt:lpstr>העסקה ישירה</vt:lpstr>
      <vt:lpstr>העסקה לא ישירה/קבלנית</vt:lpstr>
      <vt:lpstr>למה העסקה קבלנית פוגענית לעובד? </vt:lpstr>
      <vt:lpstr>למה העסקה קבלנית פוגענית לעובד? </vt:lpstr>
      <vt:lpstr>למה העסקה קבלנית פוגענית לעובד? </vt:lpstr>
      <vt:lpstr>למה העסקה קבלנית פוגענית לעובד? </vt:lpstr>
      <vt:lpstr>למה העסקה קבלנית פוגענית לעובד? </vt:lpstr>
      <vt:lpstr>למה העסקה קבלנית פוגעת בשירות? </vt:lpstr>
      <vt:lpstr>למה העסקה קבלנית פוגעת בשירות? </vt:lpstr>
      <vt:lpstr>למה העסקה קבלנית פוגעת בשירות? </vt:lpstr>
      <vt:lpstr>למה העסקה קבלנית פוגעת בשירות? </vt:lpstr>
      <vt:lpstr>פתרונות</vt:lpstr>
      <vt:lpstr>מי זו הקואליציה ומה היא עושה? </vt:lpstr>
      <vt:lpstr>PowerPoint Presentation</vt:lpstr>
      <vt:lpstr>PowerPoint Presentation</vt:lpstr>
      <vt:lpstr>PowerPoint Presentation</vt:lpstr>
      <vt:lpstr>תערוכת שקופים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shy</cp:lastModifiedBy>
  <cp:revision>181</cp:revision>
  <dcterms:created xsi:type="dcterms:W3CDTF">2015-12-28T06:09:38Z</dcterms:created>
  <dcterms:modified xsi:type="dcterms:W3CDTF">2018-12-25T07:53:43Z</dcterms:modified>
</cp:coreProperties>
</file>