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3"/>
  </p:notesMasterIdLst>
  <p:sldIdLst>
    <p:sldId id="316" r:id="rId3"/>
    <p:sldId id="332" r:id="rId4"/>
    <p:sldId id="333" r:id="rId5"/>
    <p:sldId id="334" r:id="rId6"/>
    <p:sldId id="330" r:id="rId7"/>
    <p:sldId id="318" r:id="rId8"/>
    <p:sldId id="321" r:id="rId9"/>
    <p:sldId id="322" r:id="rId10"/>
    <p:sldId id="323" r:id="rId11"/>
    <p:sldId id="331" r:id="rId1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BBB98F4-C2F9-4353-9179-A4A6B96DB17A}" type="datetimeFigureOut">
              <a:rPr lang="he-IL" smtClean="0"/>
              <a:t>ט"ז/טבת/תשע"ט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F193AB-B7F3-48FE-8A4C-590831841560}" type="slidenum">
              <a:rPr lang="he-IL" smtClean="0"/>
              <a:t>‹#›</a:t>
            </a:fld>
            <a:endParaRPr lang="he-IL"/>
          </a:p>
        </p:txBody>
      </p:sp>
    </p:spTree>
    <p:extLst>
      <p:ext uri="{BB962C8B-B14F-4D97-AF65-F5344CB8AC3E}">
        <p14:creationId xmlns:p14="http://schemas.microsoft.com/office/powerpoint/2010/main" val="24196717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5" name="Footer Placeholder 4"/>
          <p:cNvSpPr>
            <a:spLocks noGrp="1"/>
          </p:cNvSpPr>
          <p:nvPr>
            <p:ph type="ftr" sz="quarter" idx="11"/>
          </p:nvPr>
        </p:nvSpPr>
        <p:spPr/>
        <p:txBody>
          <a:bodyPr/>
          <a:lstStyle/>
          <a:p>
            <a:endParaRPr lang="he-IL">
              <a:solidFill>
                <a:srgbClr val="073E87"/>
              </a:solidFill>
            </a:endParaRPr>
          </a:p>
        </p:txBody>
      </p:sp>
      <p:sp>
        <p:nvSpPr>
          <p:cNvPr id="6" name="Slide Number Placeholder 5"/>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Tree>
    <p:extLst>
      <p:ext uri="{BB962C8B-B14F-4D97-AF65-F5344CB8AC3E}">
        <p14:creationId xmlns:p14="http://schemas.microsoft.com/office/powerpoint/2010/main" val="68083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5" name="Footer Placeholder 4"/>
          <p:cNvSpPr>
            <a:spLocks noGrp="1"/>
          </p:cNvSpPr>
          <p:nvPr>
            <p:ph type="ftr" sz="quarter" idx="11"/>
          </p:nvPr>
        </p:nvSpPr>
        <p:spPr/>
        <p:txBody>
          <a:bodyPr/>
          <a:lstStyle/>
          <a:p>
            <a:endParaRPr lang="he-IL">
              <a:solidFill>
                <a:srgbClr val="073E87"/>
              </a:solidFill>
            </a:endParaRPr>
          </a:p>
        </p:txBody>
      </p:sp>
      <p:sp>
        <p:nvSpPr>
          <p:cNvPr id="6" name="Slide Number Placeholder 5"/>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
        <p:nvSpPr>
          <p:cNvPr id="7" name="Title 6"/>
          <p:cNvSpPr>
            <a:spLocks noGrp="1"/>
          </p:cNvSpPr>
          <p:nvPr>
            <p:ph type="title"/>
          </p:nvPr>
        </p:nvSpPr>
        <p:spPr/>
        <p:txBody>
          <a:body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246883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5" name="Footer Placeholder 4"/>
          <p:cNvSpPr>
            <a:spLocks noGrp="1"/>
          </p:cNvSpPr>
          <p:nvPr>
            <p:ph type="ftr" sz="quarter" idx="11"/>
          </p:nvPr>
        </p:nvSpPr>
        <p:spPr/>
        <p:txBody>
          <a:bodyPr/>
          <a:lstStyle/>
          <a:p>
            <a:endParaRPr lang="he-IL">
              <a:solidFill>
                <a:srgbClr val="073E87"/>
              </a:solidFill>
            </a:endParaRPr>
          </a:p>
        </p:txBody>
      </p:sp>
      <p:sp>
        <p:nvSpPr>
          <p:cNvPr id="6" name="Slide Number Placeholder 5"/>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Tree>
    <p:extLst>
      <p:ext uri="{BB962C8B-B14F-4D97-AF65-F5344CB8AC3E}">
        <p14:creationId xmlns:p14="http://schemas.microsoft.com/office/powerpoint/2010/main" val="2257744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6" name="Footer Placeholder 5"/>
          <p:cNvSpPr>
            <a:spLocks noGrp="1"/>
          </p:cNvSpPr>
          <p:nvPr>
            <p:ph type="ftr" sz="quarter" idx="11"/>
          </p:nvPr>
        </p:nvSpPr>
        <p:spPr/>
        <p:txBody>
          <a:bodyPr/>
          <a:lstStyle/>
          <a:p>
            <a:endParaRPr lang="he-IL">
              <a:solidFill>
                <a:srgbClr val="073E87"/>
              </a:solidFill>
            </a:endParaRPr>
          </a:p>
        </p:txBody>
      </p:sp>
      <p:sp>
        <p:nvSpPr>
          <p:cNvPr id="7" name="Slide Number Placeholder 6"/>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extLst>
      <p:ext uri="{BB962C8B-B14F-4D97-AF65-F5344CB8AC3E}">
        <p14:creationId xmlns:p14="http://schemas.microsoft.com/office/powerpoint/2010/main" val="216380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8" name="Footer Placeholder 7"/>
          <p:cNvSpPr>
            <a:spLocks noGrp="1"/>
          </p:cNvSpPr>
          <p:nvPr>
            <p:ph type="ftr" sz="quarter" idx="11"/>
          </p:nvPr>
        </p:nvSpPr>
        <p:spPr/>
        <p:txBody>
          <a:bodyPr/>
          <a:lstStyle/>
          <a:p>
            <a:endParaRPr lang="he-IL">
              <a:solidFill>
                <a:srgbClr val="073E87"/>
              </a:solidFill>
            </a:endParaRPr>
          </a:p>
        </p:txBody>
      </p:sp>
      <p:sp>
        <p:nvSpPr>
          <p:cNvPr id="9" name="Slide Number Placeholder 8"/>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Tree>
    <p:extLst>
      <p:ext uri="{BB962C8B-B14F-4D97-AF65-F5344CB8AC3E}">
        <p14:creationId xmlns:p14="http://schemas.microsoft.com/office/powerpoint/2010/main" val="3734702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4" name="Footer Placeholder 3"/>
          <p:cNvSpPr>
            <a:spLocks noGrp="1"/>
          </p:cNvSpPr>
          <p:nvPr>
            <p:ph type="ftr" sz="quarter" idx="11"/>
          </p:nvPr>
        </p:nvSpPr>
        <p:spPr/>
        <p:txBody>
          <a:bodyPr/>
          <a:lstStyle/>
          <a:p>
            <a:endParaRPr lang="he-IL">
              <a:solidFill>
                <a:srgbClr val="073E87"/>
              </a:solidFill>
            </a:endParaRPr>
          </a:p>
        </p:txBody>
      </p:sp>
      <p:sp>
        <p:nvSpPr>
          <p:cNvPr id="5" name="Slide Number Placeholder 4"/>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Tree>
    <p:extLst>
      <p:ext uri="{BB962C8B-B14F-4D97-AF65-F5344CB8AC3E}">
        <p14:creationId xmlns:p14="http://schemas.microsoft.com/office/powerpoint/2010/main" val="71579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3" name="Footer Placeholder 2"/>
          <p:cNvSpPr>
            <a:spLocks noGrp="1"/>
          </p:cNvSpPr>
          <p:nvPr>
            <p:ph type="ftr" sz="quarter" idx="11"/>
          </p:nvPr>
        </p:nvSpPr>
        <p:spPr/>
        <p:txBody>
          <a:bodyPr/>
          <a:lstStyle/>
          <a:p>
            <a:endParaRPr lang="he-IL">
              <a:solidFill>
                <a:srgbClr val="073E87"/>
              </a:solidFill>
            </a:endParaRPr>
          </a:p>
        </p:txBody>
      </p:sp>
      <p:sp>
        <p:nvSpPr>
          <p:cNvPr id="4" name="Slide Number Placeholder 3"/>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Tree>
    <p:extLst>
      <p:ext uri="{BB962C8B-B14F-4D97-AF65-F5344CB8AC3E}">
        <p14:creationId xmlns:p14="http://schemas.microsoft.com/office/powerpoint/2010/main" val="557351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6" name="Footer Placeholder 5"/>
          <p:cNvSpPr>
            <a:spLocks noGrp="1"/>
          </p:cNvSpPr>
          <p:nvPr>
            <p:ph type="ftr" sz="quarter" idx="11"/>
          </p:nvPr>
        </p:nvSpPr>
        <p:spPr/>
        <p:txBody>
          <a:bodyPr/>
          <a:lstStyle/>
          <a:p>
            <a:endParaRPr lang="he-IL">
              <a:solidFill>
                <a:srgbClr val="073E87"/>
              </a:solidFill>
            </a:endParaRPr>
          </a:p>
        </p:txBody>
      </p:sp>
      <p:sp>
        <p:nvSpPr>
          <p:cNvPr id="7" name="Slide Number Placeholder 6"/>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extLst>
      <p:ext uri="{BB962C8B-B14F-4D97-AF65-F5344CB8AC3E}">
        <p14:creationId xmlns:p14="http://schemas.microsoft.com/office/powerpoint/2010/main" val="255306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6" name="Footer Placeholder 5"/>
          <p:cNvSpPr>
            <a:spLocks noGrp="1"/>
          </p:cNvSpPr>
          <p:nvPr>
            <p:ph type="ftr" sz="quarter" idx="11"/>
          </p:nvPr>
        </p:nvSpPr>
        <p:spPr/>
        <p:txBody>
          <a:bodyPr/>
          <a:lstStyle/>
          <a:p>
            <a:endParaRPr lang="he-IL">
              <a:solidFill>
                <a:srgbClr val="073E87"/>
              </a:solidFill>
            </a:endParaRPr>
          </a:p>
        </p:txBody>
      </p:sp>
      <p:sp>
        <p:nvSpPr>
          <p:cNvPr id="7" name="Slide Number Placeholder 6"/>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Tree>
    <p:extLst>
      <p:ext uri="{BB962C8B-B14F-4D97-AF65-F5344CB8AC3E}">
        <p14:creationId xmlns:p14="http://schemas.microsoft.com/office/powerpoint/2010/main" val="2356509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5" name="Footer Placeholder 4"/>
          <p:cNvSpPr>
            <a:spLocks noGrp="1"/>
          </p:cNvSpPr>
          <p:nvPr>
            <p:ph type="ftr" sz="quarter" idx="11"/>
          </p:nvPr>
        </p:nvSpPr>
        <p:spPr/>
        <p:txBody>
          <a:bodyPr/>
          <a:lstStyle/>
          <a:p>
            <a:endParaRPr lang="he-IL">
              <a:solidFill>
                <a:srgbClr val="073E87"/>
              </a:solidFill>
            </a:endParaRPr>
          </a:p>
        </p:txBody>
      </p:sp>
      <p:sp>
        <p:nvSpPr>
          <p:cNvPr id="6" name="Slide Number Placeholder 5"/>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spTree>
    <p:extLst>
      <p:ext uri="{BB962C8B-B14F-4D97-AF65-F5344CB8AC3E}">
        <p14:creationId xmlns:p14="http://schemas.microsoft.com/office/powerpoint/2010/main" val="277601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5" name="Footer Placeholder 4"/>
          <p:cNvSpPr>
            <a:spLocks noGrp="1"/>
          </p:cNvSpPr>
          <p:nvPr>
            <p:ph type="ftr" sz="quarter" idx="11"/>
          </p:nvPr>
        </p:nvSpPr>
        <p:spPr/>
        <p:txBody>
          <a:bodyPr/>
          <a:lstStyle/>
          <a:p>
            <a:endParaRPr lang="he-IL">
              <a:solidFill>
                <a:srgbClr val="073E87"/>
              </a:solidFill>
            </a:endParaRPr>
          </a:p>
        </p:txBody>
      </p:sp>
      <p:sp>
        <p:nvSpPr>
          <p:cNvPr id="6" name="Slide Number Placeholder 5"/>
          <p:cNvSpPr>
            <a:spLocks noGrp="1"/>
          </p:cNvSpPr>
          <p:nvPr>
            <p:ph type="sldNum" sz="quarter" idx="12"/>
          </p:nvPr>
        </p:nvSpPr>
        <p:spPr/>
        <p:txBody>
          <a:bodyPr/>
          <a:lstStyle/>
          <a:p>
            <a:fld id="{15A7E16F-82D3-4036-AB38-C4A5CF20E17D}" type="slidenum">
              <a:rPr lang="he-IL" smtClean="0">
                <a:solidFill>
                  <a:srgbClr val="073E87"/>
                </a:solidFill>
              </a:rPr>
              <a:pPr/>
              <a:t>‹#›</a:t>
            </a:fld>
            <a:endParaRPr lang="he-IL">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extLst>
      <p:ext uri="{BB962C8B-B14F-4D97-AF65-F5344CB8AC3E}">
        <p14:creationId xmlns:p14="http://schemas.microsoft.com/office/powerpoint/2010/main" val="29794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052A15D-818E-4200-8D26-3A13F94F7E52}" type="datetimeFigureOut">
              <a:rPr lang="he-IL" smtClean="0"/>
              <a:pPr/>
              <a:t>ט"ז/טבת/תשע"ט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C8CB7F4-FFE1-417B-9414-2BBD5721B046}"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052A15D-818E-4200-8D26-3A13F94F7E52}" type="datetimeFigureOut">
              <a:rPr lang="he-IL" smtClean="0"/>
              <a:pPr/>
              <a:t>ט"ז/טבת/תשע"ט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C8CB7F4-FFE1-417B-9414-2BBD5721B04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72FA01A-F300-4A73-B2A3-E4756A646B53}" type="datetimeFigureOut">
              <a:rPr lang="he-IL" smtClean="0">
                <a:solidFill>
                  <a:srgbClr val="073E87"/>
                </a:solidFill>
              </a:rPr>
              <a:pPr/>
              <a:t>ט"ז/טבת/תשע"ט</a:t>
            </a:fld>
            <a:endParaRPr lang="he-IL">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he-IL">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5A7E16F-82D3-4036-AB38-C4A5CF20E17D}" type="slidenum">
              <a:rPr lang="he-IL" smtClean="0">
                <a:solidFill>
                  <a:srgbClr val="073E87"/>
                </a:solidFill>
              </a:rPr>
              <a:pPr/>
              <a:t>‹#›</a:t>
            </a:fld>
            <a:endParaRPr lang="he-IL">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extLst>
      <p:ext uri="{BB962C8B-B14F-4D97-AF65-F5344CB8AC3E}">
        <p14:creationId xmlns:p14="http://schemas.microsoft.com/office/powerpoint/2010/main" val="874992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1124744"/>
            <a:ext cx="9144000" cy="2880320"/>
          </a:xfrm>
        </p:spPr>
        <p:txBody>
          <a:bodyPr>
            <a:normAutofit fontScale="90000"/>
          </a:bodyPr>
          <a:lstStyle/>
          <a:p>
            <a:r>
              <a:rPr lang="he-IL" sz="6600" b="1" dirty="0" smtClean="0">
                <a:solidFill>
                  <a:srgbClr val="FF0000"/>
                </a:solidFill>
                <a:effectLst>
                  <a:outerShdw blurRad="38100" dist="38100" dir="2700000" algn="tl">
                    <a:srgbClr val="000000">
                      <a:alpha val="43137"/>
                    </a:srgbClr>
                  </a:outerShdw>
                </a:effectLst>
              </a:rPr>
              <a:t>עדכוני תקנות ונהלים </a:t>
            </a:r>
            <a:br>
              <a:rPr lang="he-IL" sz="6600" b="1" dirty="0" smtClean="0">
                <a:solidFill>
                  <a:srgbClr val="FF0000"/>
                </a:solidFill>
                <a:effectLst>
                  <a:outerShdw blurRad="38100" dist="38100" dir="2700000" algn="tl">
                    <a:srgbClr val="000000">
                      <a:alpha val="43137"/>
                    </a:srgbClr>
                  </a:outerShdw>
                </a:effectLst>
              </a:rPr>
            </a:br>
            <a:r>
              <a:rPr lang="he-IL" sz="6600" b="1" dirty="0" smtClean="0">
                <a:solidFill>
                  <a:srgbClr val="FF0000"/>
                </a:solidFill>
                <a:effectLst>
                  <a:outerShdw blurRad="38100" dist="38100" dir="2700000" algn="tl">
                    <a:srgbClr val="000000">
                      <a:alpha val="43137"/>
                    </a:srgbClr>
                  </a:outerShdw>
                </a:effectLst>
              </a:rPr>
              <a:t>כנס קציני בטיחות</a:t>
            </a:r>
            <a:br>
              <a:rPr lang="he-IL" sz="6600" b="1" dirty="0" smtClean="0">
                <a:solidFill>
                  <a:srgbClr val="FF0000"/>
                </a:solidFill>
                <a:effectLst>
                  <a:outerShdw blurRad="38100" dist="38100" dir="2700000" algn="tl">
                    <a:srgbClr val="000000">
                      <a:alpha val="43137"/>
                    </a:srgbClr>
                  </a:outerShdw>
                </a:effectLst>
              </a:rPr>
            </a:br>
            <a:r>
              <a:rPr lang="he-IL" sz="6600" b="1" dirty="0" smtClean="0">
                <a:solidFill>
                  <a:srgbClr val="FF0000"/>
                </a:solidFill>
                <a:effectLst>
                  <a:outerShdw blurRad="38100" dist="38100" dir="2700000" algn="tl">
                    <a:srgbClr val="000000">
                      <a:alpha val="43137"/>
                    </a:srgbClr>
                  </a:outerShdw>
                </a:effectLst>
              </a:rPr>
              <a:t>12/2018</a:t>
            </a:r>
            <a:endParaRPr lang="he-IL" sz="6600"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457200" y="4221088"/>
            <a:ext cx="3970784" cy="1905075"/>
          </a:xfrm>
        </p:spPr>
        <p:txBody>
          <a:bodyPr>
            <a:normAutofit/>
          </a:bodyPr>
          <a:lstStyle/>
          <a:p>
            <a:r>
              <a:rPr lang="he-IL" sz="3600" b="1" i="1" dirty="0" smtClean="0">
                <a:solidFill>
                  <a:srgbClr val="002060"/>
                </a:solidFill>
                <a:effectLst>
                  <a:outerShdw blurRad="38100" dist="38100" dir="2700000" algn="tl">
                    <a:srgbClr val="000000">
                      <a:alpha val="43137"/>
                    </a:srgbClr>
                  </a:outerShdw>
                </a:effectLst>
              </a:rPr>
              <a:t>מאת </a:t>
            </a:r>
            <a:r>
              <a:rPr lang="he-IL" sz="3600" b="1" i="1" dirty="0" err="1" smtClean="0">
                <a:solidFill>
                  <a:srgbClr val="002060"/>
                </a:solidFill>
                <a:effectLst>
                  <a:outerShdw blurRad="38100" dist="38100" dir="2700000" algn="tl">
                    <a:srgbClr val="000000">
                      <a:alpha val="43137"/>
                    </a:srgbClr>
                  </a:outerShdw>
                </a:effectLst>
              </a:rPr>
              <a:t>אפנגר</a:t>
            </a:r>
            <a:r>
              <a:rPr lang="he-IL" sz="3600" b="1" i="1" dirty="0" smtClean="0">
                <a:solidFill>
                  <a:srgbClr val="002060"/>
                </a:solidFill>
                <a:effectLst>
                  <a:outerShdw blurRad="38100" dist="38100" dir="2700000" algn="tl">
                    <a:srgbClr val="000000">
                      <a:alpha val="43137"/>
                    </a:srgbClr>
                  </a:outerShdw>
                </a:effectLst>
              </a:rPr>
              <a:t> חנניה מנהל מחוז דרום אגף הרישוי</a:t>
            </a:r>
            <a:endParaRPr lang="he-IL" sz="3600" b="1"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0476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457200" y="1600200"/>
            <a:ext cx="8686800" cy="4525963"/>
          </a:xfrm>
        </p:spPr>
        <p:txBody>
          <a:bodyPr>
            <a:normAutofit/>
          </a:bodyPr>
          <a:lstStyle/>
          <a:p>
            <a:r>
              <a:rPr lang="he-IL" sz="6600" b="1" i="1" dirty="0" smtClean="0">
                <a:solidFill>
                  <a:srgbClr val="FF0000"/>
                </a:solidFill>
              </a:rPr>
              <a:t>תודה רבה על ההקשבה והמשך יום טוב</a:t>
            </a:r>
            <a:endParaRPr lang="he-IL" sz="6600" b="1" i="1" dirty="0">
              <a:solidFill>
                <a:srgbClr val="FF0000"/>
              </a:solidFill>
            </a:endParaRPr>
          </a:p>
        </p:txBody>
      </p:sp>
    </p:spTree>
    <p:extLst>
      <p:ext uri="{BB962C8B-B14F-4D97-AF65-F5344CB8AC3E}">
        <p14:creationId xmlns:p14="http://schemas.microsoft.com/office/powerpoint/2010/main" val="66386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r>
              <a:rPr lang="he-IL" sz="3200" dirty="0" smtClean="0"/>
              <a:t>על פי תקנה 221 החל מתאריך 22.10.18  גיל מבחן תיאוריה לרכב פרטי ,לאופנוע דרגה </a:t>
            </a:r>
            <a:r>
              <a:rPr lang="en-GB" sz="3200" dirty="0" smtClean="0"/>
              <a:t>A2 </a:t>
            </a:r>
            <a:r>
              <a:rPr lang="he-IL" sz="3200" dirty="0" smtClean="0"/>
              <a:t> , יהיה 15.5 שנים .</a:t>
            </a:r>
          </a:p>
          <a:p>
            <a:r>
              <a:rPr lang="he-IL" sz="3200" dirty="0" smtClean="0"/>
              <a:t>הקדמת הגיל נועדה לאפשר בגיל 16 רכיבה על אופניים חשמליות </a:t>
            </a:r>
            <a:r>
              <a:rPr lang="he-IL" sz="3200" dirty="0" err="1" smtClean="0"/>
              <a:t>וגלגינוע</a:t>
            </a:r>
            <a:r>
              <a:rPr lang="he-IL" sz="3200" dirty="0" smtClean="0"/>
              <a:t> עם ידע בסדרי תנועה ותמרורים. </a:t>
            </a:r>
            <a:endParaRPr lang="he-IL" sz="3200" dirty="0"/>
          </a:p>
        </p:txBody>
      </p:sp>
      <p:sp>
        <p:nvSpPr>
          <p:cNvPr id="3" name="כותרת 2"/>
          <p:cNvSpPr>
            <a:spLocks noGrp="1"/>
          </p:cNvSpPr>
          <p:nvPr>
            <p:ph type="title"/>
          </p:nvPr>
        </p:nvSpPr>
        <p:spPr/>
        <p:txBody>
          <a:bodyPr/>
          <a:lstStyle/>
          <a:p>
            <a:r>
              <a:rPr lang="he-IL" b="1" i="1" u="sng" dirty="0" smtClean="0">
                <a:solidFill>
                  <a:srgbClr val="FF0000"/>
                </a:solidFill>
                <a:effectLst>
                  <a:outerShdw blurRad="38100" dist="38100" dir="2700000" algn="tl">
                    <a:srgbClr val="000000">
                      <a:alpha val="43137"/>
                    </a:srgbClr>
                  </a:outerShdw>
                </a:effectLst>
              </a:rPr>
              <a:t>גיל מבחן עיוני 15.5</a:t>
            </a:r>
            <a:endParaRPr lang="he-IL"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406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51520" y="1772816"/>
            <a:ext cx="8424935" cy="4353347"/>
          </a:xfrm>
        </p:spPr>
        <p:txBody>
          <a:bodyPr/>
          <a:lstStyle/>
          <a:p>
            <a:r>
              <a:rPr lang="he-IL" dirty="0" smtClean="0"/>
              <a:t>הוספת תקנה 94 (6) אשר תאפשר  לאמבולנס להשתמש בנתיב שסומן כנתיב סגור.</a:t>
            </a:r>
          </a:p>
          <a:p>
            <a:r>
              <a:rPr lang="he-IL" dirty="0" smtClean="0"/>
              <a:t>תמרור מס' 401</a:t>
            </a:r>
          </a:p>
          <a:p>
            <a:endParaRPr lang="he-IL" dirty="0"/>
          </a:p>
          <a:p>
            <a:endParaRPr lang="he-IL" dirty="0" smtClean="0"/>
          </a:p>
          <a:p>
            <a:pPr marL="0" indent="0">
              <a:buNone/>
            </a:pPr>
            <a:r>
              <a:rPr lang="he-IL" dirty="0" smtClean="0"/>
              <a:t>   תיקון לתקנה 84 א יאפשר לאמבולנס להסיע בשכר רק בעת  </a:t>
            </a:r>
          </a:p>
          <a:p>
            <a:pPr marL="0" indent="0">
              <a:buNone/>
            </a:pPr>
            <a:r>
              <a:rPr lang="he-IL" dirty="0"/>
              <a:t> </a:t>
            </a:r>
            <a:r>
              <a:rPr lang="he-IL" dirty="0" smtClean="0"/>
              <a:t>  שהמוסע  בו נזקק להשגחה או טיפול רפואי בזמן הנסיעה</a:t>
            </a:r>
            <a:endParaRPr lang="he-IL" dirty="0"/>
          </a:p>
        </p:txBody>
      </p:sp>
      <p:sp>
        <p:nvSpPr>
          <p:cNvPr id="3" name="כותרת 2"/>
          <p:cNvSpPr>
            <a:spLocks noGrp="1"/>
          </p:cNvSpPr>
          <p:nvPr>
            <p:ph type="title"/>
          </p:nvPr>
        </p:nvSpPr>
        <p:spPr/>
        <p:txBody>
          <a:bodyPr/>
          <a:lstStyle/>
          <a:p>
            <a:r>
              <a:rPr lang="he-IL" b="1" i="1" u="sng" dirty="0" smtClean="0">
                <a:solidFill>
                  <a:srgbClr val="FF0000"/>
                </a:solidFill>
              </a:rPr>
              <a:t>היתרים לאמבולנס</a:t>
            </a:r>
            <a:endParaRPr lang="he-IL" b="1" i="1" u="sng" dirty="0">
              <a:solidFill>
                <a:srgbClr val="FF0000"/>
              </a:solidFill>
            </a:endParaRPr>
          </a:p>
        </p:txBody>
      </p:sp>
      <p:pic>
        <p:nvPicPr>
          <p:cNvPr id="3074" name="Picture 2" descr="C:\Users\user\Desktop\i95תמרו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78" y="2276872"/>
            <a:ext cx="1727143" cy="156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69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51520" y="1412776"/>
            <a:ext cx="8640960" cy="5184576"/>
          </a:xfrm>
        </p:spPr>
        <p:txBody>
          <a:bodyPr/>
          <a:lstStyle/>
          <a:p>
            <a:r>
              <a:rPr lang="he-IL" dirty="0" smtClean="0"/>
              <a:t>החל מ- 15.11.18 תוגבל תנועת משאיות שמשקלם 12 טון או יותר בעוטף עזה בן השעות </a:t>
            </a:r>
          </a:p>
          <a:p>
            <a:endParaRPr lang="he-IL" dirty="0" smtClean="0"/>
          </a:p>
          <a:p>
            <a:r>
              <a:rPr lang="he-IL" dirty="0" smtClean="0"/>
              <a:t>7.30 עד 9.00           ומ- 15.30 עד 16.30 . </a:t>
            </a:r>
          </a:p>
          <a:p>
            <a:endParaRPr lang="he-IL" dirty="0" smtClean="0"/>
          </a:p>
          <a:p>
            <a:r>
              <a:rPr lang="he-IL" dirty="0" smtClean="0"/>
              <a:t>ההגבלה תחול על הכבישים הבאים:</a:t>
            </a:r>
          </a:p>
          <a:p>
            <a:endParaRPr lang="he-IL" dirty="0" smtClean="0"/>
          </a:p>
          <a:p>
            <a:r>
              <a:rPr lang="he-IL" dirty="0" smtClean="0"/>
              <a:t>כביש  232  מצומת סעד עד כרם שלום.</a:t>
            </a:r>
          </a:p>
          <a:p>
            <a:r>
              <a:rPr lang="he-IL" dirty="0" smtClean="0"/>
              <a:t>כביש 241   מצומת אופקים עד לצומת מגן.</a:t>
            </a:r>
          </a:p>
          <a:p>
            <a:r>
              <a:rPr lang="he-IL" dirty="0" smtClean="0"/>
              <a:t>כביש 234  מצומת רעים עד צומת אורים.</a:t>
            </a:r>
          </a:p>
          <a:p>
            <a:r>
              <a:rPr lang="he-IL" b="1" u="sng" dirty="0" smtClean="0"/>
              <a:t>ההגבלה תופיע ע"ג תמרור 439 </a:t>
            </a:r>
          </a:p>
          <a:p>
            <a:endParaRPr lang="he-IL" dirty="0"/>
          </a:p>
        </p:txBody>
      </p:sp>
      <p:sp>
        <p:nvSpPr>
          <p:cNvPr id="3" name="כותרת 2"/>
          <p:cNvSpPr>
            <a:spLocks noGrp="1"/>
          </p:cNvSpPr>
          <p:nvPr>
            <p:ph type="title"/>
          </p:nvPr>
        </p:nvSpPr>
        <p:spPr/>
        <p:txBody>
          <a:bodyPr/>
          <a:lstStyle/>
          <a:p>
            <a:r>
              <a:rPr lang="he-IL" b="1" i="1" dirty="0" smtClean="0">
                <a:solidFill>
                  <a:srgbClr val="FF0000"/>
                </a:solidFill>
              </a:rPr>
              <a:t>הגבלת תנועת משאיות בעוטף עזה</a:t>
            </a:r>
            <a:endParaRPr lang="he-IL" b="1" i="1" dirty="0">
              <a:solidFill>
                <a:srgbClr val="FF0000"/>
              </a:solidFill>
            </a:endParaRPr>
          </a:p>
        </p:txBody>
      </p:sp>
    </p:spTree>
    <p:extLst>
      <p:ext uri="{BB962C8B-B14F-4D97-AF65-F5344CB8AC3E}">
        <p14:creationId xmlns:p14="http://schemas.microsoft.com/office/powerpoint/2010/main" val="1374655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solidFill>
                  <a:srgbClr val="FF0000"/>
                </a:solidFill>
                <a:effectLst>
                  <a:outerShdw blurRad="38100" dist="38100" dir="2700000" algn="tl">
                    <a:srgbClr val="000000">
                      <a:alpha val="43137"/>
                    </a:srgbClr>
                  </a:outerShdw>
                </a:effectLst>
              </a:rPr>
              <a:t>נהיגה תחת השפעת אלכוהול</a:t>
            </a:r>
            <a:endParaRPr lang="he-IL" b="1" i="1" u="sng"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p:txBody>
          <a:bodyPr/>
          <a:lstStyle/>
          <a:p>
            <a:endParaRPr lang="he-IL" dirty="0"/>
          </a:p>
        </p:txBody>
      </p:sp>
      <p:graphicFrame>
        <p:nvGraphicFramePr>
          <p:cNvPr id="3074" name="Object 2"/>
          <p:cNvGraphicFramePr>
            <a:graphicFrameLocks noChangeAspect="1"/>
          </p:cNvGraphicFramePr>
          <p:nvPr>
            <p:extLst>
              <p:ext uri="{D42A27DB-BD31-4B8C-83A1-F6EECF244321}">
                <p14:modId xmlns:p14="http://schemas.microsoft.com/office/powerpoint/2010/main" val="3812751216"/>
              </p:ext>
            </p:extLst>
          </p:nvPr>
        </p:nvGraphicFramePr>
        <p:xfrm>
          <a:off x="3428992" y="2500306"/>
          <a:ext cx="2233613" cy="685800"/>
        </p:xfrm>
        <a:graphic>
          <a:graphicData uri="http://schemas.openxmlformats.org/presentationml/2006/ole">
            <mc:AlternateContent xmlns:mc="http://schemas.openxmlformats.org/markup-compatibility/2006">
              <mc:Choice xmlns:v="urn:schemas-microsoft-com:vml" Requires="v">
                <p:oleObj spid="_x0000_s3078" name="Packager Shell Object" showAsIcon="1" r:id="rId3" imgW="2253960" imgH="682560" progId="Package">
                  <p:embed/>
                </p:oleObj>
              </mc:Choice>
              <mc:Fallback>
                <p:oleObj name="Packager Shell Object" showAsIcon="1" r:id="rId3" imgW="2253960" imgH="682560" progId="Package">
                  <p:embed/>
                  <p:pic>
                    <p:nvPicPr>
                      <p:cNvPr id="0" name=""/>
                      <p:cNvPicPr>
                        <a:picLocks noChangeAspect="1" noChangeArrowheads="1"/>
                      </p:cNvPicPr>
                      <p:nvPr/>
                    </p:nvPicPr>
                    <p:blipFill>
                      <a:blip r:embed="rId4"/>
                      <a:srcRect/>
                      <a:stretch>
                        <a:fillRect/>
                      </a:stretch>
                    </p:blipFill>
                    <p:spPr bwMode="auto">
                      <a:xfrm>
                        <a:off x="3428992" y="2500306"/>
                        <a:ext cx="22336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603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95537" y="1628800"/>
            <a:ext cx="8352928" cy="4896544"/>
          </a:xfrm>
        </p:spPr>
        <p:txBody>
          <a:bodyPr>
            <a:normAutofit fontScale="92500" lnSpcReduction="20000"/>
          </a:bodyPr>
          <a:lstStyle/>
          <a:p>
            <a:pPr marL="0" indent="0">
              <a:buNone/>
            </a:pPr>
            <a:r>
              <a:rPr lang="he-IL" sz="2800" b="1" dirty="0" smtClean="0"/>
              <a:t>  </a:t>
            </a:r>
            <a:r>
              <a:rPr lang="he-IL" sz="2800" b="1" u="sng" dirty="0" smtClean="0"/>
              <a:t>הגדרת חדשה "לשיכור" </a:t>
            </a:r>
            <a:r>
              <a:rPr lang="he-IL" sz="2800" dirty="0" smtClean="0"/>
              <a:t>מי שבגופו מצוי אלכוהול בריכוז הגבוה  </a:t>
            </a:r>
          </a:p>
          <a:p>
            <a:pPr marL="0" indent="0">
              <a:buNone/>
            </a:pPr>
            <a:r>
              <a:rPr lang="he-IL" sz="2800" dirty="0"/>
              <a:t> </a:t>
            </a:r>
            <a:r>
              <a:rPr lang="he-IL" sz="2800" dirty="0" smtClean="0"/>
              <a:t> מהריכוז שקבע השר</a:t>
            </a:r>
            <a:r>
              <a:rPr lang="he-IL" sz="2800" dirty="0" smtClean="0">
                <a:solidFill>
                  <a:srgbClr val="FF0000"/>
                </a:solidFill>
              </a:rPr>
              <a:t> </a:t>
            </a:r>
            <a:r>
              <a:rPr lang="he-IL" sz="2800" b="1" dirty="0" smtClean="0">
                <a:solidFill>
                  <a:srgbClr val="FF0000"/>
                </a:solidFill>
              </a:rPr>
              <a:t>וחזקה שריכוז זה היה בגופו בשלוש  </a:t>
            </a:r>
          </a:p>
          <a:p>
            <a:pPr marL="0" indent="0">
              <a:buNone/>
            </a:pPr>
            <a:r>
              <a:rPr lang="he-IL" sz="2800" b="1" dirty="0">
                <a:solidFill>
                  <a:srgbClr val="FF0000"/>
                </a:solidFill>
              </a:rPr>
              <a:t> </a:t>
            </a:r>
            <a:r>
              <a:rPr lang="he-IL" sz="2800" b="1" dirty="0" smtClean="0">
                <a:solidFill>
                  <a:srgbClr val="FF0000"/>
                </a:solidFill>
              </a:rPr>
              <a:t> השעות שקדמו לנטילת דגימות הנשיפה ,השתן, או הדם כל </a:t>
            </a:r>
          </a:p>
          <a:p>
            <a:pPr marL="0" indent="0">
              <a:buNone/>
            </a:pPr>
            <a:r>
              <a:rPr lang="he-IL" sz="2800" b="1" dirty="0">
                <a:solidFill>
                  <a:srgbClr val="FF0000"/>
                </a:solidFill>
              </a:rPr>
              <a:t> </a:t>
            </a:r>
            <a:r>
              <a:rPr lang="he-IL" sz="2800" b="1" dirty="0" smtClean="0">
                <a:solidFill>
                  <a:srgbClr val="FF0000"/>
                </a:solidFill>
              </a:rPr>
              <a:t> עוד לא הוכח היפוכו של דבר.</a:t>
            </a:r>
          </a:p>
          <a:p>
            <a:pPr marL="0" indent="0">
              <a:buNone/>
            </a:pPr>
            <a:r>
              <a:rPr lang="he-IL" sz="2800" b="1" dirty="0" smtClean="0">
                <a:solidFill>
                  <a:srgbClr val="0070C0"/>
                </a:solidFill>
              </a:rPr>
              <a:t>   </a:t>
            </a:r>
            <a:r>
              <a:rPr lang="he-IL" sz="2800" b="1" u="sng" dirty="0" smtClean="0">
                <a:solidFill>
                  <a:srgbClr val="0070C0"/>
                </a:solidFill>
              </a:rPr>
              <a:t>בדיקה חדשה</a:t>
            </a:r>
            <a:endParaRPr lang="he-IL" sz="2800" b="1" u="sng" dirty="0" smtClean="0">
              <a:solidFill>
                <a:srgbClr val="0070C0"/>
              </a:solidFill>
            </a:endParaRPr>
          </a:p>
          <a:p>
            <a:r>
              <a:rPr lang="he-IL" sz="2800" dirty="0"/>
              <a:t>תיקון לסעיף 64 ב לפקודה מיום 7.11.19 יאפשר לשוטר לדרוש מנהג או ממונה על רכב לתת לו דגימת רוק מפיו לשם בדיקה אם מצוי בגופו סם מסוכן ,באמצעות ערכה שאושרה בידי השר בהסכמת שר בריאות.</a:t>
            </a:r>
          </a:p>
          <a:p>
            <a:endParaRPr lang="he-IL" sz="2800" dirty="0" smtClean="0"/>
          </a:p>
          <a:p>
            <a:endParaRPr lang="he-IL" sz="2800" dirty="0" smtClean="0"/>
          </a:p>
          <a:p>
            <a:r>
              <a:rPr lang="he-IL" sz="2800" dirty="0" smtClean="0"/>
              <a:t>לא יורשע אדם בעבירה על סמך תוצאות בדיקת דגימת רוק בלבד.</a:t>
            </a:r>
          </a:p>
          <a:p>
            <a:endParaRPr lang="he-IL" sz="2800" dirty="0" smtClean="0"/>
          </a:p>
          <a:p>
            <a:endParaRPr lang="he-IL" sz="3200" dirty="0"/>
          </a:p>
        </p:txBody>
      </p:sp>
      <p:sp>
        <p:nvSpPr>
          <p:cNvPr id="3" name="כותרת 2"/>
          <p:cNvSpPr>
            <a:spLocks noGrp="1"/>
          </p:cNvSpPr>
          <p:nvPr>
            <p:ph type="title"/>
          </p:nvPr>
        </p:nvSpPr>
        <p:spPr/>
        <p:txBody>
          <a:bodyPr/>
          <a:lstStyle/>
          <a:p>
            <a:r>
              <a:rPr lang="he-IL" b="1" i="1" u="sng" dirty="0" smtClean="0">
                <a:solidFill>
                  <a:srgbClr val="FF0000"/>
                </a:solidFill>
                <a:effectLst>
                  <a:outerShdw blurRad="38100" dist="38100" dir="2700000" algn="tl">
                    <a:srgbClr val="000000">
                      <a:alpha val="43137"/>
                    </a:srgbClr>
                  </a:outerShdw>
                </a:effectLst>
              </a:rPr>
              <a:t>בדיקת רוק לגילוי סם בדם לנהגים</a:t>
            </a:r>
            <a:endParaRPr lang="he-IL"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4030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23528" y="2060848"/>
            <a:ext cx="8568952" cy="4320480"/>
          </a:xfrm>
        </p:spPr>
        <p:txBody>
          <a:bodyPr>
            <a:normAutofit/>
          </a:bodyPr>
          <a:lstStyle/>
          <a:p>
            <a:r>
              <a:rPr lang="he-IL" b="1" dirty="0" smtClean="0"/>
              <a:t>גיל רכיבה</a:t>
            </a:r>
            <a:r>
              <a:rPr lang="he-IL" dirty="0" smtClean="0"/>
              <a:t> </a:t>
            </a:r>
            <a:r>
              <a:rPr lang="he-IL" b="1" dirty="0" smtClean="0"/>
              <a:t>16 שנים לפחות.</a:t>
            </a:r>
          </a:p>
          <a:p>
            <a:r>
              <a:rPr lang="he-IL" b="1" dirty="0" smtClean="0"/>
              <a:t>בעל רישיון לדרגה </a:t>
            </a:r>
            <a:r>
              <a:rPr lang="en-GB" b="1" dirty="0" smtClean="0"/>
              <a:t>B</a:t>
            </a:r>
            <a:r>
              <a:rPr lang="en-US" b="1" dirty="0" smtClean="0"/>
              <a:t> </a:t>
            </a:r>
            <a:r>
              <a:rPr lang="he-IL" b="1" dirty="0" smtClean="0"/>
              <a:t> רשאי לרכב על אופניים חשמליים גם בזמן פסילה .</a:t>
            </a:r>
          </a:p>
          <a:p>
            <a:r>
              <a:rPr lang="he-IL" b="1" dirty="0" smtClean="0"/>
              <a:t>קבלת היתר </a:t>
            </a:r>
            <a:r>
              <a:rPr lang="en-GB" b="1" dirty="0" smtClean="0"/>
              <a:t>A</a:t>
            </a:r>
            <a:r>
              <a:rPr lang="en-US" b="1" dirty="0" smtClean="0"/>
              <a:t>3 </a:t>
            </a:r>
            <a:r>
              <a:rPr lang="he-IL" b="1" dirty="0" smtClean="0"/>
              <a:t> בלבד מחייב טופס </a:t>
            </a:r>
            <a:r>
              <a:rPr lang="he-IL" b="1" dirty="0" err="1" smtClean="0"/>
              <a:t>רש"ל</a:t>
            </a:r>
            <a:r>
              <a:rPr lang="he-IL" b="1" dirty="0" smtClean="0"/>
              <a:t> 18 ביצוע בדיקה רפואית ובדיקת עיניים, חותמת רשות הרישוי ומבחן </a:t>
            </a:r>
            <a:r>
              <a:rPr lang="he-IL" b="1" dirty="0"/>
              <a:t>עיוני לדרגה </a:t>
            </a:r>
            <a:r>
              <a:rPr lang="en-GB" b="1" dirty="0"/>
              <a:t>A3 </a:t>
            </a:r>
            <a:r>
              <a:rPr lang="he-IL" b="1" dirty="0" smtClean="0"/>
              <a:t>.</a:t>
            </a:r>
          </a:p>
          <a:p>
            <a:r>
              <a:rPr lang="he-IL" b="1" dirty="0" smtClean="0"/>
              <a:t> </a:t>
            </a:r>
          </a:p>
          <a:p>
            <a:r>
              <a:rPr lang="he-IL" b="1" dirty="0" smtClean="0"/>
              <a:t>את טופס </a:t>
            </a:r>
            <a:r>
              <a:rPr lang="he-IL" b="1" dirty="0" err="1" smtClean="0"/>
              <a:t>רש"ל</a:t>
            </a:r>
            <a:r>
              <a:rPr lang="he-IL" b="1" dirty="0" smtClean="0"/>
              <a:t> 18 ואישור הצלחה במבחן עיוני יש להחזיק בכול זמן הרכיבה על האופניים החשמליים ולהציג לשוטר או לפקח לפי דרישה</a:t>
            </a:r>
          </a:p>
          <a:p>
            <a:endParaRPr lang="he-IL" b="1" dirty="0" smtClean="0"/>
          </a:p>
        </p:txBody>
      </p:sp>
      <p:sp>
        <p:nvSpPr>
          <p:cNvPr id="3" name="כותרת 2"/>
          <p:cNvSpPr>
            <a:spLocks noGrp="1"/>
          </p:cNvSpPr>
          <p:nvPr>
            <p:ph type="title"/>
          </p:nvPr>
        </p:nvSpPr>
        <p:spPr/>
        <p:txBody>
          <a:bodyPr>
            <a:normAutofit fontScale="90000"/>
          </a:bodyPr>
          <a:lstStyle/>
          <a:p>
            <a:r>
              <a:rPr lang="he-IL" b="1" i="1" u="sng" dirty="0">
                <a:solidFill>
                  <a:srgbClr val="FF0000"/>
                </a:solidFill>
                <a:effectLst>
                  <a:outerShdw blurRad="38100" dist="38100" dir="2700000" algn="tl">
                    <a:srgbClr val="000000">
                      <a:alpha val="43137"/>
                    </a:srgbClr>
                  </a:outerShdw>
                </a:effectLst>
              </a:rPr>
              <a:t/>
            </a:r>
            <a:br>
              <a:rPr lang="he-IL" b="1" i="1" u="sng" dirty="0">
                <a:solidFill>
                  <a:srgbClr val="FF0000"/>
                </a:solidFill>
                <a:effectLst>
                  <a:outerShdw blurRad="38100" dist="38100" dir="2700000" algn="tl">
                    <a:srgbClr val="000000">
                      <a:alpha val="43137"/>
                    </a:srgbClr>
                  </a:outerShdw>
                </a:effectLst>
              </a:rPr>
            </a:br>
            <a:r>
              <a:rPr lang="en-GB" b="1" i="1" u="sng" dirty="0" smtClean="0">
                <a:solidFill>
                  <a:srgbClr val="FF0000"/>
                </a:solidFill>
                <a:effectLst>
                  <a:outerShdw blurRad="38100" dist="38100" dir="2700000" algn="tl">
                    <a:srgbClr val="000000">
                      <a:alpha val="43137"/>
                    </a:srgbClr>
                  </a:outerShdw>
                </a:effectLst>
              </a:rPr>
              <a:t>A</a:t>
            </a:r>
            <a:r>
              <a:rPr lang="en-US" b="1" i="1" u="sng" dirty="0" smtClean="0">
                <a:solidFill>
                  <a:srgbClr val="FF0000"/>
                </a:solidFill>
                <a:effectLst>
                  <a:outerShdw blurRad="38100" dist="38100" dir="2700000" algn="tl">
                    <a:srgbClr val="000000">
                      <a:alpha val="43137"/>
                    </a:srgbClr>
                  </a:outerShdw>
                </a:effectLst>
              </a:rPr>
              <a:t>3</a:t>
            </a:r>
            <a:r>
              <a:rPr lang="he-IL" b="1" i="1" u="sng" dirty="0" smtClean="0">
                <a:solidFill>
                  <a:srgbClr val="FF0000"/>
                </a:solidFill>
                <a:effectLst>
                  <a:outerShdw blurRad="38100" dist="38100" dir="2700000" algn="tl">
                    <a:srgbClr val="000000">
                      <a:alpha val="43137"/>
                    </a:srgbClr>
                  </a:outerShdw>
                </a:effectLst>
              </a:rPr>
              <a:t> היתר רכיבה על אופניים חשמליים</a:t>
            </a:r>
            <a:endParaRPr lang="he-IL"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514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79513" y="1700808"/>
            <a:ext cx="8712968" cy="4896544"/>
          </a:xfrm>
        </p:spPr>
        <p:txBody>
          <a:bodyPr/>
          <a:lstStyle/>
          <a:p>
            <a:r>
              <a:rPr lang="he-IL" b="1" i="1" u="sng" dirty="0" smtClean="0"/>
              <a:t>בקרוב</a:t>
            </a:r>
            <a:r>
              <a:rPr lang="he-IL" dirty="0" smtClean="0"/>
              <a:t> רכיבה על אופניים חשמליים או על קורקינט מתחת לגיל 16 תגרום לדחיית מתן רישיון נהיגה בשנה וקנס  של 1000 ₪ .</a:t>
            </a:r>
          </a:p>
          <a:p>
            <a:endParaRPr lang="he-IL" dirty="0" smtClean="0"/>
          </a:p>
          <a:p>
            <a:r>
              <a:rPr lang="he-IL" dirty="0" smtClean="0"/>
              <a:t>רכיבה על מדרכה ,חציית מעבר חצייה  ברכיבה , הרכבת נוסע נוסף , רכיבה ללא קסדה ,שימוש באוזניות 250 ,  ₪ </a:t>
            </a:r>
          </a:p>
          <a:p>
            <a:endParaRPr lang="he-IL" dirty="0" smtClean="0"/>
          </a:p>
          <a:p>
            <a:r>
              <a:rPr lang="he-IL" dirty="0" smtClean="0"/>
              <a:t>שימוש בטלפון נייד תוך כדי רכיבה ,1000 ₪</a:t>
            </a:r>
          </a:p>
          <a:p>
            <a:endParaRPr lang="he-IL" dirty="0"/>
          </a:p>
          <a:p>
            <a:r>
              <a:rPr lang="he-IL" dirty="0" smtClean="0"/>
              <a:t>(חובת שימוש באפוד זוהר החל מ-1 בינואר)</a:t>
            </a:r>
          </a:p>
          <a:p>
            <a:endParaRPr lang="he-IL" dirty="0"/>
          </a:p>
        </p:txBody>
      </p:sp>
      <p:sp>
        <p:nvSpPr>
          <p:cNvPr id="3" name="כותרת 2"/>
          <p:cNvSpPr>
            <a:spLocks noGrp="1"/>
          </p:cNvSpPr>
          <p:nvPr>
            <p:ph type="title"/>
          </p:nvPr>
        </p:nvSpPr>
        <p:spPr/>
        <p:txBody>
          <a:bodyPr>
            <a:normAutofit fontScale="90000"/>
          </a:bodyPr>
          <a:lstStyle/>
          <a:p>
            <a:r>
              <a:rPr lang="he-IL" b="1" i="1" u="sng" dirty="0" smtClean="0">
                <a:solidFill>
                  <a:srgbClr val="FF0000"/>
                </a:solidFill>
                <a:effectLst>
                  <a:outerShdw blurRad="38100" dist="38100" dir="2700000" algn="tl">
                    <a:srgbClr val="000000">
                      <a:alpha val="43137"/>
                    </a:srgbClr>
                  </a:outerShdw>
                </a:effectLst>
              </a:rPr>
              <a:t>סנקציות נגד רוכבי אופניים חשמליים </a:t>
            </a:r>
            <a:r>
              <a:rPr lang="he-IL" b="1" i="1" u="sng" dirty="0" err="1" smtClean="0">
                <a:solidFill>
                  <a:srgbClr val="FF0000"/>
                </a:solidFill>
                <a:effectLst>
                  <a:outerShdw blurRad="38100" dist="38100" dir="2700000" algn="tl">
                    <a:srgbClr val="000000">
                      <a:alpha val="43137"/>
                    </a:srgbClr>
                  </a:outerShdw>
                </a:effectLst>
              </a:rPr>
              <a:t>וגלגינוע</a:t>
            </a:r>
            <a:endParaRPr lang="he-IL"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541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51521" y="1628800"/>
            <a:ext cx="8640960" cy="5040560"/>
          </a:xfrm>
        </p:spPr>
        <p:txBody>
          <a:bodyPr>
            <a:normAutofit lnSpcReduction="10000"/>
          </a:bodyPr>
          <a:lstStyle/>
          <a:p>
            <a:r>
              <a:rPr lang="he-IL" sz="2800" dirty="0" smtClean="0"/>
              <a:t>לא ינהג אדם </a:t>
            </a:r>
            <a:r>
              <a:rPr lang="he-IL" sz="2800" dirty="0" err="1" smtClean="0"/>
              <a:t>ברכינוע</a:t>
            </a:r>
            <a:r>
              <a:rPr lang="he-IL" sz="2800" dirty="0" smtClean="0"/>
              <a:t> אלא אם כן הוא חובש קסדת מגן ובלבד שהקסדה תהיה קשורה ברצועה שתמנע את נפילתה</a:t>
            </a:r>
          </a:p>
          <a:p>
            <a:r>
              <a:rPr lang="he-IL" sz="2800" b="1" u="sng" dirty="0" smtClean="0"/>
              <a:t>מבנה הקסדה :</a:t>
            </a:r>
          </a:p>
          <a:p>
            <a:r>
              <a:rPr lang="he-IL" sz="2800" dirty="0" smtClean="0"/>
              <a:t>לכול סוגי הרכב הדו גלגלי החייב בקסדה יהיה </a:t>
            </a:r>
            <a:r>
              <a:rPr lang="he-IL" sz="2800" dirty="0"/>
              <a:t>כזה </a:t>
            </a:r>
            <a:endParaRPr lang="he-IL" sz="2800" dirty="0" smtClean="0"/>
          </a:p>
          <a:p>
            <a:r>
              <a:rPr lang="he-IL" sz="2800" dirty="0" smtClean="0"/>
              <a:t>אשר יכסה את אפרכסת </a:t>
            </a:r>
            <a:r>
              <a:rPr lang="he-IL" sz="2800" dirty="0" smtClean="0"/>
              <a:t>האוזן ( קסדה מלאה)</a:t>
            </a:r>
            <a:endParaRPr lang="he-IL" sz="2800" dirty="0" smtClean="0"/>
          </a:p>
          <a:p>
            <a:r>
              <a:rPr lang="he-IL" sz="2800" dirty="0" smtClean="0"/>
              <a:t>תוקף החל מ-18.1.19 </a:t>
            </a:r>
            <a:endParaRPr lang="he-IL" sz="2800" dirty="0" smtClean="0"/>
          </a:p>
          <a:p>
            <a:r>
              <a:rPr lang="he-IL" sz="2800" b="1" u="sng" dirty="0" smtClean="0"/>
              <a:t>קסדה גם לאופניים חשמליים</a:t>
            </a:r>
            <a:endParaRPr lang="he-IL" sz="2800" b="1" u="sng" dirty="0" smtClean="0"/>
          </a:p>
          <a:p>
            <a:r>
              <a:rPr lang="he-IL" sz="2800" dirty="0" smtClean="0"/>
              <a:t>ועדת הכלכלה של הכנסת החליטה אתמול  24.12.19 להחיל</a:t>
            </a:r>
            <a:endParaRPr lang="he-IL" sz="2800" dirty="0" smtClean="0"/>
          </a:p>
          <a:p>
            <a:r>
              <a:rPr lang="he-IL" sz="2800" dirty="0" smtClean="0"/>
              <a:t>חובת חבישת קסדה גם בעת רכיבה על אופניים חשמליים</a:t>
            </a:r>
          </a:p>
          <a:p>
            <a:r>
              <a:rPr lang="he-IL" sz="2800" dirty="0" smtClean="0"/>
              <a:t>תחולה לאחר פרסום ברשומות.</a:t>
            </a:r>
            <a:endParaRPr lang="he-IL" sz="2800" dirty="0"/>
          </a:p>
        </p:txBody>
      </p:sp>
      <p:sp>
        <p:nvSpPr>
          <p:cNvPr id="3" name="כותרת 2"/>
          <p:cNvSpPr>
            <a:spLocks noGrp="1"/>
          </p:cNvSpPr>
          <p:nvPr>
            <p:ph type="title"/>
          </p:nvPr>
        </p:nvSpPr>
        <p:spPr/>
        <p:txBody>
          <a:bodyPr>
            <a:normAutofit fontScale="90000"/>
          </a:bodyPr>
          <a:lstStyle/>
          <a:p>
            <a:r>
              <a:rPr lang="he-IL" b="1" i="1" dirty="0" smtClean="0">
                <a:solidFill>
                  <a:srgbClr val="FF0000"/>
                </a:solidFill>
                <a:effectLst>
                  <a:outerShdw blurRad="38100" dist="38100" dir="2700000" algn="tl">
                    <a:srgbClr val="000000">
                      <a:alpha val="43137"/>
                    </a:srgbClr>
                  </a:outerShdw>
                </a:effectLst>
              </a:rPr>
              <a:t> </a:t>
            </a:r>
            <a:r>
              <a:rPr lang="he-IL" b="1" i="1" dirty="0" smtClean="0">
                <a:solidFill>
                  <a:srgbClr val="FF0000"/>
                </a:solidFill>
                <a:effectLst>
                  <a:outerShdw blurRad="38100" dist="38100" dir="2700000" algn="tl">
                    <a:srgbClr val="000000">
                      <a:alpha val="43137"/>
                    </a:srgbClr>
                  </a:outerShdw>
                </a:effectLst>
              </a:rPr>
              <a:t>חובת חבישת קסדה </a:t>
            </a:r>
            <a:r>
              <a:rPr lang="he-IL" b="1" i="1" dirty="0" err="1" smtClean="0">
                <a:solidFill>
                  <a:srgbClr val="FF0000"/>
                </a:solidFill>
                <a:effectLst>
                  <a:outerShdw blurRad="38100" dist="38100" dir="2700000" algn="tl">
                    <a:srgbClr val="000000">
                      <a:alpha val="43137"/>
                    </a:srgbClr>
                  </a:outerShdw>
                </a:effectLst>
              </a:rPr>
              <a:t>ברכינוע</a:t>
            </a:r>
            <a:r>
              <a:rPr lang="he-IL" b="1" i="1" dirty="0" smtClean="0">
                <a:solidFill>
                  <a:srgbClr val="FF0000"/>
                </a:solidFill>
                <a:effectLst>
                  <a:outerShdw blurRad="38100" dist="38100" dir="2700000" algn="tl">
                    <a:srgbClr val="000000">
                      <a:alpha val="43137"/>
                    </a:srgbClr>
                  </a:outerShdw>
                </a:effectLst>
              </a:rPr>
              <a:t> (</a:t>
            </a:r>
            <a:r>
              <a:rPr lang="he-IL" b="1" i="1" dirty="0" err="1" smtClean="0">
                <a:solidFill>
                  <a:srgbClr val="FF0000"/>
                </a:solidFill>
                <a:effectLst>
                  <a:outerShdw blurRad="38100" dist="38100" dir="2700000" algn="tl">
                    <a:srgbClr val="000000">
                      <a:alpha val="43137"/>
                    </a:srgbClr>
                  </a:outerShdw>
                </a:effectLst>
              </a:rPr>
              <a:t>סגווי</a:t>
            </a:r>
            <a:r>
              <a:rPr lang="he-IL" b="1" i="1" dirty="0" smtClean="0">
                <a:solidFill>
                  <a:srgbClr val="FF0000"/>
                </a:solidFill>
                <a:effectLst>
                  <a:outerShdw blurRad="38100" dist="38100" dir="2700000" algn="tl">
                    <a:srgbClr val="000000">
                      <a:alpha val="43137"/>
                    </a:srgbClr>
                  </a:outerShdw>
                </a:effectLst>
              </a:rPr>
              <a:t>) ובאופניים חשמליים</a:t>
            </a:r>
            <a:endParaRPr lang="he-IL"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096736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צורת גל">
  <a:themeElements>
    <a:clrScheme name="צורת גל">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צורת גל">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צורת גל">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2996</TotalTime>
  <Words>481</Words>
  <Application>Microsoft Office PowerPoint</Application>
  <PresentationFormat>‫הצגה על המסך (4:3)</PresentationFormat>
  <Paragraphs>59</Paragraphs>
  <Slides>10</Slides>
  <Notes>0</Notes>
  <HiddenSlides>0</HiddenSlides>
  <MMClips>0</MMClips>
  <ScaleCrop>false</ScaleCrop>
  <HeadingPairs>
    <vt:vector size="6" baseType="variant">
      <vt:variant>
        <vt:lpstr>ערכת נושא</vt:lpstr>
      </vt:variant>
      <vt:variant>
        <vt:i4>2</vt:i4>
      </vt:variant>
      <vt:variant>
        <vt:lpstr>שרתי OLE מוטבעים</vt:lpstr>
      </vt:variant>
      <vt:variant>
        <vt:i4>1</vt:i4>
      </vt:variant>
      <vt:variant>
        <vt:lpstr>כותרות שקופיות</vt:lpstr>
      </vt:variant>
      <vt:variant>
        <vt:i4>10</vt:i4>
      </vt:variant>
    </vt:vector>
  </HeadingPairs>
  <TitlesOfParts>
    <vt:vector size="13" baseType="lpstr">
      <vt:lpstr>ערכת נושא Office</vt:lpstr>
      <vt:lpstr>13_צורת גל</vt:lpstr>
      <vt:lpstr>Packager Shell Object</vt:lpstr>
      <vt:lpstr>עדכוני תקנות ונהלים  כנס קציני בטיחות 12/2018</vt:lpstr>
      <vt:lpstr>גיל מבחן עיוני 15.5</vt:lpstr>
      <vt:lpstr>היתרים לאמבולנס</vt:lpstr>
      <vt:lpstr>הגבלת תנועת משאיות בעוטף עזה</vt:lpstr>
      <vt:lpstr>נהיגה תחת השפעת אלכוהול</vt:lpstr>
      <vt:lpstr>בדיקת רוק לגילוי סם בדם לנהגים</vt:lpstr>
      <vt:lpstr> A3 היתר רכיבה על אופניים חשמליים</vt:lpstr>
      <vt:lpstr>סנקציות נגד רוכבי אופניים חשמליים וגלגינוע</vt:lpstr>
      <vt:lpstr> חובת חבישת קסדה ברכינוע (סגווי) ובאופניים חשמליים</vt:lpstr>
      <vt:lpstr>מצגת של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הסיעם</dc:title>
  <dc:creator>MiriamAfingar</dc:creator>
  <cp:lastModifiedBy>user</cp:lastModifiedBy>
  <cp:revision>86</cp:revision>
  <dcterms:created xsi:type="dcterms:W3CDTF">2013-10-26T05:10:55Z</dcterms:created>
  <dcterms:modified xsi:type="dcterms:W3CDTF">2018-12-24T18:53:50Z</dcterms:modified>
</cp:coreProperties>
</file>