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69" r:id="rId3"/>
    <p:sldId id="270" r:id="rId4"/>
    <p:sldId id="276" r:id="rId5"/>
    <p:sldId id="277" r:id="rId6"/>
    <p:sldId id="278" r:id="rId7"/>
    <p:sldId id="258" r:id="rId8"/>
    <p:sldId id="259" r:id="rId9"/>
    <p:sldId id="260" r:id="rId10"/>
    <p:sldId id="261" r:id="rId11"/>
    <p:sldId id="262" r:id="rId12"/>
    <p:sldId id="263" r:id="rId13"/>
    <p:sldId id="264" r:id="rId14"/>
    <p:sldId id="265" r:id="rId15"/>
    <p:sldId id="266" r:id="rId16"/>
    <p:sldId id="267" r:id="rId17"/>
    <p:sldId id="268" r:id="rId18"/>
    <p:sldId id="273" r:id="rId1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33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7DBF0F5-E147-454F-AAC1-79E4CF408EDC}" type="datetimeFigureOut">
              <a:rPr lang="he-IL" smtClean="0"/>
              <a:pPr/>
              <a:t>כ"ה/אדר ב/תשע"ד</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45252BD-94EE-4FBC-9E4A-5B986F363728}"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7DBF0F5-E147-454F-AAC1-79E4CF408EDC}" type="datetimeFigureOut">
              <a:rPr lang="he-IL" smtClean="0"/>
              <a:pPr/>
              <a:t>כ"ה/אדר ב/תשע"ד</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45252BD-94EE-4FBC-9E4A-5B986F363728}"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620689"/>
            <a:ext cx="7772400" cy="2979762"/>
          </a:xfrm>
        </p:spPr>
        <p:txBody>
          <a:bodyPr>
            <a:normAutofit/>
          </a:bodyPr>
          <a:lstStyle/>
          <a:p>
            <a:r>
              <a:rPr lang="he-IL" sz="6600" b="1" i="1" dirty="0" smtClean="0">
                <a:solidFill>
                  <a:srgbClr val="FF0000"/>
                </a:solidFill>
              </a:rPr>
              <a:t>עדכוני תקנות ואבזור בטיחותי ברכב 3/2014</a:t>
            </a:r>
            <a:endParaRPr lang="he-IL" sz="6600" b="1" i="1" dirty="0">
              <a:solidFill>
                <a:srgbClr val="FF0000"/>
              </a:solidFill>
            </a:endParaRPr>
          </a:p>
        </p:txBody>
      </p:sp>
      <p:sp>
        <p:nvSpPr>
          <p:cNvPr id="3" name="כותרת משנה 2"/>
          <p:cNvSpPr>
            <a:spLocks noGrp="1"/>
          </p:cNvSpPr>
          <p:nvPr>
            <p:ph type="subTitle" idx="1"/>
          </p:nvPr>
        </p:nvSpPr>
        <p:spPr>
          <a:xfrm>
            <a:off x="251520" y="3933056"/>
            <a:ext cx="4680520" cy="2736304"/>
          </a:xfrm>
        </p:spPr>
        <p:txBody>
          <a:bodyPr>
            <a:normAutofit/>
          </a:bodyPr>
          <a:lstStyle/>
          <a:p>
            <a:r>
              <a:rPr lang="he-IL" sz="4800" b="1" i="1" dirty="0" smtClean="0">
                <a:solidFill>
                  <a:srgbClr val="0070C0"/>
                </a:solidFill>
              </a:rPr>
              <a:t>מאת </a:t>
            </a:r>
            <a:r>
              <a:rPr lang="he-IL" sz="4800" b="1" i="1" dirty="0" err="1" smtClean="0">
                <a:solidFill>
                  <a:srgbClr val="0070C0"/>
                </a:solidFill>
              </a:rPr>
              <a:t>אפנגר</a:t>
            </a:r>
            <a:r>
              <a:rPr lang="he-IL" sz="4800" b="1" i="1" dirty="0" smtClean="0">
                <a:solidFill>
                  <a:srgbClr val="0070C0"/>
                </a:solidFill>
              </a:rPr>
              <a:t> חנניה מנהל מחוז רישוי באר שבע והדרום</a:t>
            </a:r>
            <a:endParaRPr lang="he-IL" sz="4800" b="1" i="1"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548680"/>
            <a:ext cx="9144000" cy="6309320"/>
          </a:xfrm>
        </p:spPr>
        <p:txBody>
          <a:bodyPr>
            <a:normAutofit/>
          </a:bodyPr>
          <a:lstStyle/>
          <a:p>
            <a:r>
              <a:rPr lang="he-IL" b="1" i="1" u="sng" dirty="0" smtClean="0">
                <a:solidFill>
                  <a:srgbClr val="FF0000"/>
                </a:solidFill>
              </a:rPr>
              <a:t>מערכת ניטור מרחק לפנים </a:t>
            </a:r>
          </a:p>
          <a:p>
            <a:r>
              <a:rPr lang="he-IL" dirty="0" smtClean="0">
                <a:solidFill>
                  <a:srgbClr val="0070C0"/>
                </a:solidFill>
              </a:rPr>
              <a:t>מערכת המזהה הימצאות מכשול לפנים או אי שמירת מרחק מהרכב לפנים ומתריעה על סכנת התנגשות באמצעות התראה קולית (אופציה גם ויזואלית ) קיימת </a:t>
            </a:r>
            <a:r>
              <a:rPr lang="he-IL" i="1" dirty="0" smtClean="0">
                <a:solidFill>
                  <a:srgbClr val="0070C0"/>
                </a:solidFill>
              </a:rPr>
              <a:t>אפשרות לבלימה אוטומטית בעת זיהוי סכנת התנגשות.</a:t>
            </a:r>
          </a:p>
          <a:p>
            <a:endParaRPr lang="he-IL" i="1" dirty="0" smtClean="0"/>
          </a:p>
          <a:p>
            <a:r>
              <a:rPr lang="he-IL" b="1" i="1" u="sng" dirty="0" smtClean="0">
                <a:solidFill>
                  <a:srgbClr val="FF0000"/>
                </a:solidFill>
              </a:rPr>
              <a:t>מערכת זיהוי כלי רכב בשטח מת</a:t>
            </a:r>
          </a:p>
          <a:p>
            <a:r>
              <a:rPr lang="he-IL" dirty="0" smtClean="0">
                <a:solidFill>
                  <a:srgbClr val="0070C0"/>
                </a:solidFill>
              </a:rPr>
              <a:t>מערכת שמזהה הימצאות כלי רכב בשטחים מתים בצידי הרכב באמצעות שימוש בחיישנים ומצלמות ומפעילה התראה ויזואלית במראות החיצוניות או בסמוך להם בשדה ראיה של הנוהג ברכב.</a:t>
            </a:r>
            <a:endParaRPr lang="he-IL" dirty="0">
              <a:solidFill>
                <a:srgbClr val="0070C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476672"/>
            <a:ext cx="9144000" cy="6381328"/>
          </a:xfrm>
        </p:spPr>
        <p:txBody>
          <a:bodyPr>
            <a:normAutofit/>
          </a:bodyPr>
          <a:lstStyle/>
          <a:p>
            <a:r>
              <a:rPr lang="he-IL" b="1" u="sng" dirty="0" smtClean="0">
                <a:solidFill>
                  <a:srgbClr val="FF0000"/>
                </a:solidFill>
              </a:rPr>
              <a:t>מערכת בקרת שיוט אדפטיבית (עצמאית)</a:t>
            </a:r>
          </a:p>
          <a:p>
            <a:r>
              <a:rPr lang="he-IL" dirty="0" smtClean="0">
                <a:solidFill>
                  <a:srgbClr val="0070C0"/>
                </a:solidFill>
              </a:rPr>
              <a:t>מערכת המיועדת לשמירת מהירות נסיעה קבועה תוך שמירה על מרחק בטוח מהרכב לפנים באמצעות שליטה אוטומטית על המצערת ועל הבלמים , המערכת תאט את הרכב כאשר תתקרב לרכב מלפנים ותעלה את המהירות כאשר זרימת התנועה תאפשר זאת.</a:t>
            </a:r>
          </a:p>
          <a:p>
            <a:endParaRPr lang="he-IL" dirty="0" smtClean="0"/>
          </a:p>
          <a:p>
            <a:r>
              <a:rPr lang="he-IL" b="1" i="1" u="sng" dirty="0" smtClean="0">
                <a:solidFill>
                  <a:srgbClr val="FF0000"/>
                </a:solidFill>
              </a:rPr>
              <a:t>מערכת זיהוי הולכי רגל </a:t>
            </a:r>
          </a:p>
          <a:p>
            <a:r>
              <a:rPr lang="he-IL" dirty="0" smtClean="0">
                <a:solidFill>
                  <a:srgbClr val="0070C0"/>
                </a:solidFill>
              </a:rPr>
              <a:t>מערכת המזהה הולכי רגל חוצים או עומדים על הכביש בעת שהרכב נע ומתריעה קולית (אופציה גם ויזואלית) היא תכלול גם מערכת אקטיבית הבולמת את הרכב בעת סכנה ממשית לפגיעה בהולך רגל.</a:t>
            </a:r>
          </a:p>
          <a:p>
            <a:endParaRPr lang="he-I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476672"/>
            <a:ext cx="9144000" cy="6381328"/>
          </a:xfrm>
        </p:spPr>
        <p:txBody>
          <a:bodyPr/>
          <a:lstStyle/>
          <a:p>
            <a:r>
              <a:rPr lang="he-IL" b="1" i="1" u="sng" dirty="0" smtClean="0">
                <a:solidFill>
                  <a:srgbClr val="FF0000"/>
                </a:solidFill>
              </a:rPr>
              <a:t>מערכת עזר לבלם</a:t>
            </a:r>
          </a:p>
          <a:p>
            <a:r>
              <a:rPr lang="he-IL" dirty="0" smtClean="0">
                <a:solidFill>
                  <a:srgbClr val="0070C0"/>
                </a:solidFill>
              </a:rPr>
              <a:t>מערכת המסייעת לנהג במקרה של בלימת חירום כאשר הנהג לא מפעיל מספיק כוח על דוושת הבלם ,מגבירה את לחץ הבלימה למידה המרבית ביותר על מנת לצמצם את מרחק הבלימה.</a:t>
            </a:r>
          </a:p>
          <a:p>
            <a:endParaRPr lang="he-IL" dirty="0" smtClean="0"/>
          </a:p>
          <a:p>
            <a:r>
              <a:rPr lang="he-IL" b="1" i="1" u="sng" dirty="0" smtClean="0">
                <a:solidFill>
                  <a:srgbClr val="FF0000"/>
                </a:solidFill>
              </a:rPr>
              <a:t>מצלמות לנסיעה אחורנית</a:t>
            </a:r>
          </a:p>
          <a:p>
            <a:r>
              <a:rPr lang="he-IL" dirty="0" smtClean="0">
                <a:solidFill>
                  <a:srgbClr val="0070C0"/>
                </a:solidFill>
              </a:rPr>
              <a:t>מערכת מצלמות המותקנות בחלקו האחורי של הרכב אשר מאפשרות צפייה </a:t>
            </a:r>
            <a:r>
              <a:rPr lang="he-IL" dirty="0" err="1" smtClean="0">
                <a:solidFill>
                  <a:srgbClr val="0070C0"/>
                </a:solidFill>
              </a:rPr>
              <a:t>פנורמית</a:t>
            </a:r>
            <a:r>
              <a:rPr lang="he-IL" dirty="0" smtClean="0">
                <a:solidFill>
                  <a:srgbClr val="0070C0"/>
                </a:solidFill>
              </a:rPr>
              <a:t> מתא הנהג על המרחב הנמצא מאחורי הרכב בעת נסיעה לאחור</a:t>
            </a:r>
          </a:p>
          <a:p>
            <a:endParaRPr lang="he-IL" b="1" i="1"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332656"/>
            <a:ext cx="9144000" cy="6525344"/>
          </a:xfrm>
        </p:spPr>
        <p:txBody>
          <a:bodyPr>
            <a:normAutofit/>
          </a:bodyPr>
          <a:lstStyle/>
          <a:p>
            <a:r>
              <a:rPr lang="he-IL" b="1" i="1" u="sng" dirty="0" smtClean="0">
                <a:solidFill>
                  <a:srgbClr val="FF0000"/>
                </a:solidFill>
              </a:rPr>
              <a:t>חיישני לחץ אויר לצמיגים</a:t>
            </a:r>
          </a:p>
          <a:p>
            <a:r>
              <a:rPr lang="he-IL" dirty="0" smtClean="0">
                <a:solidFill>
                  <a:srgbClr val="0070C0"/>
                </a:solidFill>
              </a:rPr>
              <a:t>מערכת המתריעה ויזואלית או קולית על לחץ אויר לא תקין באחד או יותר מצמיגי הרכב בכפוף להוראות היצרן.</a:t>
            </a:r>
          </a:p>
          <a:p>
            <a:endParaRPr lang="he-IL" dirty="0" smtClean="0"/>
          </a:p>
          <a:p>
            <a:r>
              <a:rPr lang="he-IL" b="1" i="1" u="sng" dirty="0" smtClean="0">
                <a:solidFill>
                  <a:srgbClr val="FF0000"/>
                </a:solidFill>
              </a:rPr>
              <a:t>חיישני חגורות בטיחות</a:t>
            </a:r>
          </a:p>
          <a:p>
            <a:r>
              <a:rPr lang="he-IL" dirty="0" smtClean="0">
                <a:solidFill>
                  <a:srgbClr val="0070C0"/>
                </a:solidFill>
              </a:rPr>
              <a:t>מערכת המזהה ומתריעה קולית או ויזואלית על הימצאות נוסעים לא חגורים ברכב במושבים הקדמיים והאחוריים בכול עת שהרכב נמצא בתנועה .</a:t>
            </a:r>
          </a:p>
          <a:p>
            <a:r>
              <a:rPr lang="he-IL" dirty="0" smtClean="0">
                <a:solidFill>
                  <a:srgbClr val="0070C0"/>
                </a:solidFill>
              </a:rPr>
              <a:t>אין לכלול בקטגוריה זו מערכות המתריעות על אי חגורת בטיחות התראה חד פעמית או התראה על אי חגירה במושבים הקדמיים בלבד.</a:t>
            </a:r>
          </a:p>
          <a:p>
            <a:endParaRPr lang="he-IL" dirty="0" smtClean="0"/>
          </a:p>
          <a:p>
            <a:endParaRPr lang="he-IL" dirty="0" smtClean="0"/>
          </a:p>
          <a:p>
            <a:endParaRPr lang="he-IL" dirty="0" smtClean="0"/>
          </a:p>
          <a:p>
            <a:endParaRPr lang="he-I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404664"/>
            <a:ext cx="8784976" cy="6192688"/>
          </a:xfrm>
        </p:spPr>
        <p:txBody>
          <a:bodyPr/>
          <a:lstStyle/>
          <a:p>
            <a:r>
              <a:rPr lang="he-IL" b="1" i="1" u="sng" dirty="0" smtClean="0">
                <a:solidFill>
                  <a:srgbClr val="FF0000"/>
                </a:solidFill>
              </a:rPr>
              <a:t>תאורת יום לנראות</a:t>
            </a:r>
          </a:p>
          <a:p>
            <a:r>
              <a:rPr lang="he-IL" dirty="0" smtClean="0">
                <a:solidFill>
                  <a:srgbClr val="0070C0"/>
                </a:solidFill>
              </a:rPr>
              <a:t>תאורת רכב מלפנים המופעלת אוטומטית כאשר הרכב נמצא בתנועה ,פולטת אור כתום צהוב או לבן ,כדי להבליט את הרכב במהלך הנסיעה באור יום</a:t>
            </a:r>
            <a:r>
              <a:rPr lang="he-IL" dirty="0" smtClean="0"/>
              <a:t>.</a:t>
            </a:r>
          </a:p>
          <a:p>
            <a:endParaRPr lang="he-IL" dirty="0" smtClean="0"/>
          </a:p>
          <a:p>
            <a:r>
              <a:rPr lang="he-IL" b="1" i="1" u="sng" dirty="0" smtClean="0">
                <a:solidFill>
                  <a:srgbClr val="FF0000"/>
                </a:solidFill>
              </a:rPr>
              <a:t>מערכת שליטה באורות </a:t>
            </a:r>
          </a:p>
          <a:p>
            <a:r>
              <a:rPr lang="he-IL" dirty="0" smtClean="0">
                <a:solidFill>
                  <a:srgbClr val="0070C0"/>
                </a:solidFill>
              </a:rPr>
              <a:t>מערכת המאפשרת לזהות התקרבות רכב מהכיוון הנגדי ולהחליף את האורות לנמוכים, על מנת למנוע סנוור,</a:t>
            </a:r>
          </a:p>
          <a:p>
            <a:r>
              <a:rPr lang="he-IL" dirty="0" smtClean="0">
                <a:solidFill>
                  <a:srgbClr val="0070C0"/>
                </a:solidFill>
              </a:rPr>
              <a:t>בחלוף הרכב ממול המערכת תחזיר את התאורה לאורות גבוהים.</a:t>
            </a:r>
          </a:p>
          <a:p>
            <a:endParaRPr lang="he-I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404664"/>
            <a:ext cx="9144000" cy="5721499"/>
          </a:xfrm>
        </p:spPr>
        <p:txBody>
          <a:bodyPr>
            <a:normAutofit lnSpcReduction="10000"/>
          </a:bodyPr>
          <a:lstStyle/>
          <a:p>
            <a:r>
              <a:rPr lang="he-IL" b="1" i="1" u="sng" dirty="0" smtClean="0">
                <a:solidFill>
                  <a:srgbClr val="FF0000"/>
                </a:solidFill>
              </a:rPr>
              <a:t>התקרבות מסוכנת למכשולים</a:t>
            </a:r>
          </a:p>
          <a:p>
            <a:r>
              <a:rPr lang="he-IL" dirty="0" smtClean="0">
                <a:solidFill>
                  <a:srgbClr val="0070C0"/>
                </a:solidFill>
              </a:rPr>
              <a:t>מערכת שמאפשרת זיהוי של  התקרבות מסוכנת למכשולים ונותנת על כך התראה קולית , כאשר יש סכנת התנגשות והנהג אינו מבצע תיקון ,המערכת מבצעת באופן עצמאי בלימת חירום  של הרכב.</a:t>
            </a:r>
          </a:p>
          <a:p>
            <a:endParaRPr lang="he-IL" dirty="0" smtClean="0"/>
          </a:p>
          <a:p>
            <a:r>
              <a:rPr lang="he-IL" b="1" i="1" u="sng" dirty="0" smtClean="0">
                <a:solidFill>
                  <a:srgbClr val="FF0000"/>
                </a:solidFill>
              </a:rPr>
              <a:t>מערכת לזיהוי תמרורים</a:t>
            </a:r>
          </a:p>
          <a:p>
            <a:r>
              <a:rPr lang="he-IL" dirty="0" smtClean="0">
                <a:solidFill>
                  <a:srgbClr val="0070C0"/>
                </a:solidFill>
              </a:rPr>
              <a:t>מערכת שמזהה תמרורי תנועה רגילים ואלקטרוניים החלים על הרכב (כגון מגבלת מהירות) ומציגה  את</a:t>
            </a:r>
          </a:p>
          <a:p>
            <a:r>
              <a:rPr lang="he-IL" dirty="0" smtClean="0">
                <a:solidFill>
                  <a:srgbClr val="0070C0"/>
                </a:solidFill>
              </a:rPr>
              <a:t>התמרורים בצורה ויזואלית לנהג ברכב ומספקת התראה בעת חריגה ממגבלת המהירות.</a:t>
            </a:r>
            <a:endParaRPr lang="he-IL" dirty="0">
              <a:solidFill>
                <a:srgbClr val="0070C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260648"/>
            <a:ext cx="9144000" cy="6597352"/>
          </a:xfrm>
        </p:spPr>
        <p:txBody>
          <a:bodyPr>
            <a:normAutofit lnSpcReduction="10000"/>
          </a:bodyPr>
          <a:lstStyle/>
          <a:p>
            <a:r>
              <a:rPr lang="he-IL" dirty="0" smtClean="0">
                <a:solidFill>
                  <a:srgbClr val="0070C0"/>
                </a:solidFill>
              </a:rPr>
              <a:t>רמת האבזור תיקבע בעת הרישום הראשוני לרכב ולא יתאפשרו שינויים בה במועד מאוחר יותר.</a:t>
            </a:r>
          </a:p>
          <a:p>
            <a:endParaRPr lang="he-IL" dirty="0" smtClean="0">
              <a:solidFill>
                <a:srgbClr val="0070C0"/>
              </a:solidFill>
            </a:endParaRPr>
          </a:p>
          <a:p>
            <a:r>
              <a:rPr lang="he-IL" dirty="0" smtClean="0">
                <a:solidFill>
                  <a:srgbClr val="0070C0"/>
                </a:solidFill>
              </a:rPr>
              <a:t>לקביעת רמת האבזור הבטיחותי יובאו בחשבון אך ורק מערכות שהותקנו בידי יצרן הרכב בתהליך יצור רגיל.</a:t>
            </a:r>
          </a:p>
          <a:p>
            <a:endParaRPr lang="he-IL" dirty="0" smtClean="0">
              <a:solidFill>
                <a:srgbClr val="0070C0"/>
              </a:solidFill>
            </a:endParaRPr>
          </a:p>
          <a:p>
            <a:r>
              <a:rPr lang="he-IL" b="1" i="1" u="sng" dirty="0" smtClean="0">
                <a:solidFill>
                  <a:srgbClr val="FF0000"/>
                </a:solidFill>
              </a:rPr>
              <a:t>התקנה מקומית</a:t>
            </a:r>
          </a:p>
          <a:p>
            <a:r>
              <a:rPr lang="he-IL" dirty="0" smtClean="0">
                <a:solidFill>
                  <a:srgbClr val="0070C0"/>
                </a:solidFill>
              </a:rPr>
              <a:t>עד 30.6.15 יאושרו חלק מההתקנות המקומיות כגון בקרת סטייה מנתיב ,ניטור מרחק לפנים ,הגנה על הולכי רגל ,שליטה אוטומטית בהחלפת אורות ,זיהוי תמרורי תנועה, הכול כפוף לאישור יצרן ,או קיים לגביה אישור  </a:t>
            </a:r>
            <a:r>
              <a:rPr lang="en-US" dirty="0" smtClean="0">
                <a:solidFill>
                  <a:srgbClr val="0070C0"/>
                </a:solidFill>
              </a:rPr>
              <a:t>WVTA</a:t>
            </a:r>
            <a:r>
              <a:rPr lang="he-IL" dirty="0" smtClean="0">
                <a:solidFill>
                  <a:srgbClr val="0070C0"/>
                </a:solidFill>
              </a:rPr>
              <a:t> לתקינה אירופאית ,או אישור מנהל הבטיחות האמריקאי.</a:t>
            </a:r>
            <a:endParaRPr lang="he-IL" dirty="0">
              <a:solidFill>
                <a:srgbClr val="0070C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a:xfrm>
            <a:off x="457200" y="1600200"/>
            <a:ext cx="8229600" cy="5257800"/>
          </a:xfrm>
        </p:spPr>
        <p:txBody>
          <a:bodyPr/>
          <a:lstStyle/>
          <a:p>
            <a:r>
              <a:rPr lang="he-IL" dirty="0" smtClean="0">
                <a:solidFill>
                  <a:srgbClr val="0070C0"/>
                </a:solidFill>
              </a:rPr>
              <a:t>התקנה מקומית של המערכות תתאפשר רק בתנאי שהמערכות יותקנו באופן קבוע שלא יאפשר הסרתם מהרכב והעברתם לרכב אחר.</a:t>
            </a:r>
          </a:p>
          <a:p>
            <a:endParaRPr lang="he-IL" dirty="0" smtClean="0">
              <a:solidFill>
                <a:srgbClr val="0070C0"/>
              </a:solidFill>
            </a:endParaRPr>
          </a:p>
          <a:p>
            <a:r>
              <a:rPr lang="he-IL" dirty="0" smtClean="0">
                <a:solidFill>
                  <a:srgbClr val="0070C0"/>
                </a:solidFill>
              </a:rPr>
              <a:t>על מנת לקבל הטבת מס' על התקנה מקומית היא חייבת להתבצע לפני הרישום הראשוני לתנועה בדרכים.</a:t>
            </a:r>
          </a:p>
          <a:p>
            <a:r>
              <a:rPr lang="he-IL" dirty="0" smtClean="0">
                <a:solidFill>
                  <a:srgbClr val="0070C0"/>
                </a:solidFill>
              </a:rPr>
              <a:t>כלי רכב שמשקלם הכולל המותר מעל 3.5 טון ואופנועים לא ייכללו בשלב זה במנגנון התמריצים.</a:t>
            </a:r>
            <a:endParaRPr lang="he-IL" dirty="0">
              <a:solidFill>
                <a:srgbClr val="0070C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a:xfrm>
            <a:off x="457200" y="2636912"/>
            <a:ext cx="8229600" cy="3489251"/>
          </a:xfrm>
        </p:spPr>
        <p:txBody>
          <a:bodyPr>
            <a:normAutofit/>
          </a:bodyPr>
          <a:lstStyle/>
          <a:p>
            <a:r>
              <a:rPr lang="he-IL" sz="8000" b="1" i="1" u="sng" dirty="0" smtClean="0">
                <a:solidFill>
                  <a:srgbClr val="92D050"/>
                </a:solidFill>
              </a:rPr>
              <a:t>תודה רבה ויום טוב</a:t>
            </a:r>
            <a:endParaRPr lang="he-IL" sz="8000" b="1" i="1" u="sng" dirty="0">
              <a:solidFill>
                <a:srgbClr val="92D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i="1" u="sng" dirty="0" smtClean="0">
                <a:solidFill>
                  <a:srgbClr val="FF0000"/>
                </a:solidFill>
              </a:rPr>
              <a:t>רישום נזק בטיחותי ברישיון הרכב</a:t>
            </a:r>
            <a:endParaRPr lang="he-IL" b="1" i="1" u="sng" dirty="0">
              <a:solidFill>
                <a:srgbClr val="FF0000"/>
              </a:solidFill>
            </a:endParaRPr>
          </a:p>
        </p:txBody>
      </p:sp>
      <p:sp>
        <p:nvSpPr>
          <p:cNvPr id="3" name="מציין מיקום תוכן 2"/>
          <p:cNvSpPr>
            <a:spLocks noGrp="1"/>
          </p:cNvSpPr>
          <p:nvPr>
            <p:ph idx="1"/>
          </p:nvPr>
        </p:nvSpPr>
        <p:spPr>
          <a:xfrm>
            <a:off x="0" y="1600200"/>
            <a:ext cx="9144000" cy="5257800"/>
          </a:xfrm>
        </p:spPr>
        <p:txBody>
          <a:bodyPr>
            <a:normAutofit lnSpcReduction="10000"/>
          </a:bodyPr>
          <a:lstStyle/>
          <a:p>
            <a:r>
              <a:rPr lang="he-IL" dirty="0" smtClean="0">
                <a:solidFill>
                  <a:srgbClr val="0070C0"/>
                </a:solidFill>
              </a:rPr>
              <a:t>החל מתאריך 1.8.14 יכלול רישיון הרכב הודעה במקרה שהרכב עבר תאונה שגרמה לנזק בטיחותי בזו הלשון </a:t>
            </a:r>
            <a:r>
              <a:rPr lang="he-IL" b="1" i="1" u="sng" dirty="0" smtClean="0">
                <a:solidFill>
                  <a:srgbClr val="0070C0"/>
                </a:solidFill>
              </a:rPr>
              <a:t>"נזק בטיחותי תוקן ונבדק" </a:t>
            </a:r>
            <a:r>
              <a:rPr lang="he-IL" dirty="0" smtClean="0">
                <a:solidFill>
                  <a:srgbClr val="0070C0"/>
                </a:solidFill>
              </a:rPr>
              <a:t>ההודעה נועדה להבטיח שקיפות לרוכשים עתידיים ולהבטיח שהרכב יטופל כראוי.</a:t>
            </a:r>
          </a:p>
          <a:p>
            <a:r>
              <a:rPr lang="he-IL" dirty="0" smtClean="0">
                <a:solidFill>
                  <a:srgbClr val="0070C0"/>
                </a:solidFill>
              </a:rPr>
              <a:t>מדובר בנזק להיגוי לבלמים לשלדה למערכת המתלים ונזק לכריות האוויר.</a:t>
            </a:r>
          </a:p>
          <a:p>
            <a:r>
              <a:rPr lang="he-IL" dirty="0" smtClean="0">
                <a:solidFill>
                  <a:srgbClr val="0070C0"/>
                </a:solidFill>
              </a:rPr>
              <a:t>לא יירשמו נזקים שנגרמו לחלקים שניתן לפרקם ולהחליפם.</a:t>
            </a:r>
          </a:p>
          <a:p>
            <a:r>
              <a:rPr lang="he-IL" dirty="0" smtClean="0">
                <a:solidFill>
                  <a:srgbClr val="0070C0"/>
                </a:solidFill>
              </a:rPr>
              <a:t>נזק בטיחותי יוגדר ככזה שגרם לעיוות הסטה סדק או שבר מהותי.</a:t>
            </a:r>
            <a:endParaRPr lang="he-IL" dirty="0">
              <a:solidFill>
                <a:srgbClr val="0070C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i="1" u="sng" dirty="0" smtClean="0">
                <a:solidFill>
                  <a:srgbClr val="FF0000"/>
                </a:solidFill>
              </a:rPr>
              <a:t>רישום מונית על שם בעל הרכב</a:t>
            </a:r>
            <a:endParaRPr lang="he-IL" b="1" i="1" u="sng" dirty="0">
              <a:solidFill>
                <a:srgbClr val="FF0000"/>
              </a:solidFill>
            </a:endParaRPr>
          </a:p>
        </p:txBody>
      </p:sp>
      <p:sp>
        <p:nvSpPr>
          <p:cNvPr id="3" name="מציין מיקום תוכן 2"/>
          <p:cNvSpPr>
            <a:spLocks noGrp="1"/>
          </p:cNvSpPr>
          <p:nvPr>
            <p:ph idx="1"/>
          </p:nvPr>
        </p:nvSpPr>
        <p:spPr>
          <a:xfrm>
            <a:off x="179512" y="1600200"/>
            <a:ext cx="8784976" cy="5257800"/>
          </a:xfrm>
        </p:spPr>
        <p:txBody>
          <a:bodyPr>
            <a:normAutofit fontScale="92500"/>
          </a:bodyPr>
          <a:lstStyle/>
          <a:p>
            <a:r>
              <a:rPr lang="he-IL" dirty="0" smtClean="0">
                <a:solidFill>
                  <a:srgbClr val="0070C0"/>
                </a:solidFill>
              </a:rPr>
              <a:t>אושרה בקריאה ראשונה הצעת חוק שתאפשר לרשום מונית על שם בעל הרכב ולא על שם בעל הזכות.</a:t>
            </a:r>
          </a:p>
          <a:p>
            <a:endParaRPr lang="he-IL" dirty="0" smtClean="0">
              <a:solidFill>
                <a:srgbClr val="0070C0"/>
              </a:solidFill>
            </a:endParaRPr>
          </a:p>
          <a:p>
            <a:r>
              <a:rPr lang="he-IL" dirty="0" smtClean="0">
                <a:solidFill>
                  <a:srgbClr val="0070C0"/>
                </a:solidFill>
              </a:rPr>
              <a:t>לא תהיה יותר תלות אחד בשני</a:t>
            </a:r>
          </a:p>
          <a:p>
            <a:endParaRPr lang="he-IL" dirty="0" smtClean="0">
              <a:solidFill>
                <a:srgbClr val="0070C0"/>
              </a:solidFill>
            </a:endParaRPr>
          </a:p>
          <a:p>
            <a:r>
              <a:rPr lang="he-IL" dirty="0" smtClean="0">
                <a:solidFill>
                  <a:srgbClr val="0070C0"/>
                </a:solidFill>
              </a:rPr>
              <a:t>שם בעל הזכות יירשם בהיתרים והגבלות ,הדבר יאפשר למכור את הרכב ללא אישור בעל הזכות הציבורית.</a:t>
            </a:r>
          </a:p>
          <a:p>
            <a:endParaRPr lang="he-IL" dirty="0" smtClean="0">
              <a:solidFill>
                <a:srgbClr val="0070C0"/>
              </a:solidFill>
            </a:endParaRPr>
          </a:p>
          <a:p>
            <a:r>
              <a:rPr lang="he-IL" smtClean="0">
                <a:solidFill>
                  <a:srgbClr val="0070C0"/>
                </a:solidFill>
              </a:rPr>
              <a:t>כמו </a:t>
            </a:r>
            <a:r>
              <a:rPr lang="he-IL" dirty="0" smtClean="0">
                <a:solidFill>
                  <a:srgbClr val="0070C0"/>
                </a:solidFill>
              </a:rPr>
              <a:t>כן ניתן לעביר את כל הדוחות על שם בעל הרכב ולא על שם בעל הזכות.</a:t>
            </a:r>
          </a:p>
          <a:p>
            <a:endParaRPr lang="he-IL" dirty="0" smtClean="0">
              <a:solidFill>
                <a:srgbClr val="0070C0"/>
              </a:solidFill>
            </a:endParaRPr>
          </a:p>
          <a:p>
            <a:pPr>
              <a:buNone/>
            </a:pPr>
            <a:endParaRPr lang="he-IL"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b="1" i="1" u="sng" dirty="0" smtClean="0">
                <a:solidFill>
                  <a:srgbClr val="FF0000"/>
                </a:solidFill>
              </a:rPr>
              <a:t>רישום היתר 125 לבעלי רישיון מדרגה </a:t>
            </a:r>
            <a:r>
              <a:rPr lang="en-US" b="1" i="1" u="sng" dirty="0" smtClean="0">
                <a:solidFill>
                  <a:srgbClr val="FF0000"/>
                </a:solidFill>
              </a:rPr>
              <a:t>C</a:t>
            </a:r>
            <a:endParaRPr lang="he-IL" b="1" i="1" u="sng" dirty="0">
              <a:solidFill>
                <a:srgbClr val="FF0000"/>
              </a:solidFill>
            </a:endParaRPr>
          </a:p>
        </p:txBody>
      </p:sp>
      <p:sp>
        <p:nvSpPr>
          <p:cNvPr id="3" name="מציין מיקום תוכן 2"/>
          <p:cNvSpPr>
            <a:spLocks noGrp="1"/>
          </p:cNvSpPr>
          <p:nvPr>
            <p:ph idx="1"/>
          </p:nvPr>
        </p:nvSpPr>
        <p:spPr/>
        <p:txBody>
          <a:bodyPr/>
          <a:lstStyle/>
          <a:p>
            <a:r>
              <a:rPr lang="he-IL" dirty="0" smtClean="0">
                <a:solidFill>
                  <a:srgbClr val="0070C0"/>
                </a:solidFill>
              </a:rPr>
              <a:t>בעלי רישיון נהיגה למשא כבד או לגורר תומך לפני 22.6.10 רשאים לנהוג במכונה ניידת מכול סוג ע"פ הוראת מעבר </a:t>
            </a:r>
            <a:r>
              <a:rPr lang="he-IL" dirty="0" err="1" smtClean="0">
                <a:solidFill>
                  <a:srgbClr val="0070C0"/>
                </a:solidFill>
              </a:rPr>
              <a:t>ק"ת</a:t>
            </a:r>
            <a:r>
              <a:rPr lang="he-IL" dirty="0" smtClean="0">
                <a:solidFill>
                  <a:srgbClr val="0070C0"/>
                </a:solidFill>
              </a:rPr>
              <a:t> 6870 גם אם לא עברו כל השתלמות.</a:t>
            </a:r>
          </a:p>
          <a:p>
            <a:r>
              <a:rPr lang="he-IL" dirty="0" smtClean="0">
                <a:solidFill>
                  <a:srgbClr val="0070C0"/>
                </a:solidFill>
              </a:rPr>
              <a:t>מאחר וזו תקנה אין כל צורך לרשום זאת ברישיון הנהיגה של המפעיל.</a:t>
            </a:r>
          </a:p>
          <a:p>
            <a:r>
              <a:rPr lang="he-IL" dirty="0" smtClean="0">
                <a:solidFill>
                  <a:srgbClr val="0070C0"/>
                </a:solidFill>
              </a:rPr>
              <a:t>מי שקיבל רישיון למשא כבד אחרי 22.6.10 חייב בקורס והיתר (125)רשום ברישיון הנהיגה.</a:t>
            </a:r>
            <a:endParaRPr lang="he-IL"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i="1" u="sng" dirty="0" smtClean="0">
                <a:solidFill>
                  <a:srgbClr val="FF0000"/>
                </a:solidFill>
              </a:rPr>
              <a:t>מבחן מעשי להפעלת מכונה ניידת</a:t>
            </a:r>
            <a:endParaRPr lang="he-IL" b="1" i="1" u="sng" dirty="0">
              <a:solidFill>
                <a:srgbClr val="FF0000"/>
              </a:solidFill>
            </a:endParaRPr>
          </a:p>
        </p:txBody>
      </p:sp>
      <p:sp>
        <p:nvSpPr>
          <p:cNvPr id="3" name="מציין מיקום תוכן 2"/>
          <p:cNvSpPr>
            <a:spLocks noGrp="1"/>
          </p:cNvSpPr>
          <p:nvPr>
            <p:ph idx="1"/>
          </p:nvPr>
        </p:nvSpPr>
        <p:spPr/>
        <p:txBody>
          <a:bodyPr>
            <a:normAutofit lnSpcReduction="10000"/>
          </a:bodyPr>
          <a:lstStyle/>
          <a:p>
            <a:r>
              <a:rPr lang="he-IL" dirty="0" smtClean="0">
                <a:solidFill>
                  <a:srgbClr val="0070C0"/>
                </a:solidFill>
              </a:rPr>
              <a:t>החל מתאריך 1.5.14 כל המבחנים המעשיים הפנימיים המתבצעים היום בבתי ספר למכונות ניידות על ידי אחד המורים מבית הספר שלא לימד בקורס יתבצעו על ידי בוחני נהיגה של אגף הרישוי.</a:t>
            </a:r>
          </a:p>
          <a:p>
            <a:r>
              <a:rPr lang="he-IL" dirty="0" smtClean="0">
                <a:solidFill>
                  <a:srgbClr val="0070C0"/>
                </a:solidFill>
              </a:rPr>
              <a:t>הדבר יאפשר פיקוח הדוק על ביצוע המבחנים על כשירות ותקינות הכלים והמגרש.</a:t>
            </a:r>
          </a:p>
          <a:p>
            <a:r>
              <a:rPr lang="he-IL" dirty="0" smtClean="0">
                <a:solidFill>
                  <a:srgbClr val="0070C0"/>
                </a:solidFill>
              </a:rPr>
              <a:t>בעתיד גם המבחנים הפנימיים יתבצעו באותה מתכונת.</a:t>
            </a:r>
            <a:endParaRPr lang="he-IL"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i="1" u="sng" dirty="0" smtClean="0">
                <a:solidFill>
                  <a:srgbClr val="FF0000"/>
                </a:solidFill>
              </a:rPr>
              <a:t>מבחנים עיוניים בעל פה</a:t>
            </a:r>
            <a:endParaRPr lang="he-IL" b="1" i="1" u="sng" dirty="0">
              <a:solidFill>
                <a:srgbClr val="FF0000"/>
              </a:solidFill>
            </a:endParaRPr>
          </a:p>
        </p:txBody>
      </p:sp>
      <p:sp>
        <p:nvSpPr>
          <p:cNvPr id="3" name="מציין מיקום תוכן 2"/>
          <p:cNvSpPr>
            <a:spLocks noGrp="1"/>
          </p:cNvSpPr>
          <p:nvPr>
            <p:ph idx="1"/>
          </p:nvPr>
        </p:nvSpPr>
        <p:spPr/>
        <p:txBody>
          <a:bodyPr>
            <a:normAutofit lnSpcReduction="10000"/>
          </a:bodyPr>
          <a:lstStyle/>
          <a:p>
            <a:r>
              <a:rPr lang="he-IL" dirty="0" smtClean="0">
                <a:solidFill>
                  <a:srgbClr val="0070C0"/>
                </a:solidFill>
              </a:rPr>
              <a:t>כרגע אין במשרדי הרישוי זימונים למבחנים עיוניים בע"פ .</a:t>
            </a:r>
          </a:p>
          <a:p>
            <a:r>
              <a:rPr lang="he-IL" dirty="0" smtClean="0">
                <a:solidFill>
                  <a:srgbClr val="0070C0"/>
                </a:solidFill>
              </a:rPr>
              <a:t>עד סוף מרץ 2014 יסתיים הפיילוט שהחל בחולון לפני כשבוע, ועובדים על הכנתו לפחות שנתיים.</a:t>
            </a:r>
          </a:p>
          <a:p>
            <a:r>
              <a:rPr lang="he-IL" dirty="0" smtClean="0">
                <a:solidFill>
                  <a:srgbClr val="0070C0"/>
                </a:solidFill>
              </a:rPr>
              <a:t>מתחילת אפריל או לכול היותר אחרי החגים יתבצעו במשרדי הרישוי המחוזיים מבחנים עיוניים בע"פ באמצעות מערכת שמע קולית .</a:t>
            </a:r>
          </a:p>
          <a:p>
            <a:r>
              <a:rPr lang="he-IL" dirty="0" smtClean="0">
                <a:solidFill>
                  <a:srgbClr val="0070C0"/>
                </a:solidFill>
              </a:rPr>
              <a:t>לא יהיה צורך לקבוע תור מראש כ' 50 איש יבחנו ביום בכול מחוז בשיטת הכסא החם .</a:t>
            </a:r>
            <a:endParaRPr lang="he-IL"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9144000" cy="836712"/>
          </a:xfrm>
        </p:spPr>
        <p:txBody>
          <a:bodyPr>
            <a:noAutofit/>
          </a:bodyPr>
          <a:lstStyle/>
          <a:p>
            <a:r>
              <a:rPr lang="he-IL" sz="4000" b="1" i="1" u="sng" dirty="0" smtClean="0">
                <a:solidFill>
                  <a:srgbClr val="FF0000"/>
                </a:solidFill>
              </a:rPr>
              <a:t>קביעת רמת אבזור בטיחותי לרכב תקנה 270 ד</a:t>
            </a:r>
            <a:endParaRPr lang="he-IL" sz="4000" b="1" i="1" u="sng" dirty="0">
              <a:solidFill>
                <a:srgbClr val="FF0000"/>
              </a:solidFill>
            </a:endParaRPr>
          </a:p>
        </p:txBody>
      </p:sp>
      <p:sp>
        <p:nvSpPr>
          <p:cNvPr id="3" name="מציין מיקום תוכן 2"/>
          <p:cNvSpPr>
            <a:spLocks noGrp="1"/>
          </p:cNvSpPr>
          <p:nvPr>
            <p:ph idx="1"/>
          </p:nvPr>
        </p:nvSpPr>
        <p:spPr>
          <a:xfrm>
            <a:off x="0" y="836712"/>
            <a:ext cx="9144000" cy="6021288"/>
          </a:xfrm>
        </p:spPr>
        <p:txBody>
          <a:bodyPr>
            <a:normAutofit fontScale="92500" lnSpcReduction="10000"/>
          </a:bodyPr>
          <a:lstStyle/>
          <a:p>
            <a:r>
              <a:rPr lang="he-IL" dirty="0" smtClean="0">
                <a:solidFill>
                  <a:srgbClr val="0070C0"/>
                </a:solidFill>
              </a:rPr>
              <a:t>סקרים המתפרסמים בעולם מצביעים על מגמה עולמית של הפחתת מספר הנפגעים בתאונות דרכים וצמצום חומרת הפגיעה כתוצאה משיפור הבטיחות ברכב. </a:t>
            </a:r>
          </a:p>
          <a:p>
            <a:endParaRPr lang="he-IL" dirty="0" smtClean="0">
              <a:solidFill>
                <a:srgbClr val="0070C0"/>
              </a:solidFill>
            </a:endParaRPr>
          </a:p>
          <a:p>
            <a:r>
              <a:rPr lang="he-IL" dirty="0" smtClean="0">
                <a:solidFill>
                  <a:srgbClr val="0070C0"/>
                </a:solidFill>
              </a:rPr>
              <a:t>על כן יש בכוונת משרד התחבורה ורשות המסים לתת תמריצי מס לכלי רכב המאובזרים במערכות בטיחות מהסוגים  שייקבעו לכך .</a:t>
            </a:r>
          </a:p>
          <a:p>
            <a:endParaRPr lang="he-IL" dirty="0" smtClean="0">
              <a:solidFill>
                <a:srgbClr val="0070C0"/>
              </a:solidFill>
            </a:endParaRPr>
          </a:p>
          <a:p>
            <a:r>
              <a:rPr lang="he-IL" dirty="0" smtClean="0">
                <a:solidFill>
                  <a:srgbClr val="0070C0"/>
                </a:solidFill>
              </a:rPr>
              <a:t>לכול דגם רכב תיקבע "רמת אבזור בטיחותי" אשר תצוין על גבי רישיון הרכב.</a:t>
            </a:r>
          </a:p>
          <a:p>
            <a:endParaRPr lang="he-IL" dirty="0" smtClean="0">
              <a:solidFill>
                <a:srgbClr val="0070C0"/>
              </a:solidFill>
            </a:endParaRPr>
          </a:p>
          <a:p>
            <a:r>
              <a:rPr lang="he-IL" dirty="0" smtClean="0">
                <a:solidFill>
                  <a:srgbClr val="0070C0"/>
                </a:solidFill>
              </a:rPr>
              <a:t>ככול שיש ברכב יותר מערכות בטיחות כך רמת האבזור הבטיחותי שלו תהיה גבוהה יותר ובהתאם גם תמריצי המס'</a:t>
            </a:r>
          </a:p>
          <a:p>
            <a:endParaRPr lang="he-IL" b="1" dirty="0" smtClean="0"/>
          </a:p>
          <a:p>
            <a:endParaRPr lang="he-IL" b="1" dirty="0" smtClean="0"/>
          </a:p>
          <a:p>
            <a:endParaRPr lang="he-IL"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i="1" u="sng" dirty="0" smtClean="0">
                <a:solidFill>
                  <a:srgbClr val="FF0000"/>
                </a:solidFill>
              </a:rPr>
              <a:t>הגדרה של חבילות בטיחות וקביעת ניקוד</a:t>
            </a:r>
            <a:endParaRPr lang="he-IL" b="1" i="1" u="sng" dirty="0">
              <a:solidFill>
                <a:srgbClr val="FF0000"/>
              </a:solidFill>
            </a:endParaRPr>
          </a:p>
        </p:txBody>
      </p:sp>
      <p:graphicFrame>
        <p:nvGraphicFramePr>
          <p:cNvPr id="4" name="מציין מיקום תוכן 3"/>
          <p:cNvGraphicFramePr>
            <a:graphicFrameLocks noGrp="1"/>
          </p:cNvGraphicFramePr>
          <p:nvPr>
            <p:ph idx="1"/>
          </p:nvPr>
        </p:nvGraphicFramePr>
        <p:xfrm>
          <a:off x="461370" y="1600200"/>
          <a:ext cx="8225430" cy="4358640"/>
        </p:xfrm>
        <a:graphic>
          <a:graphicData uri="http://schemas.openxmlformats.org/drawingml/2006/table">
            <a:tbl>
              <a:tblPr rtl="1" firstRow="1" bandRow="1">
                <a:tableStyleId>{5C22544A-7EE6-4342-B048-85BDC9FD1C3A}</a:tableStyleId>
              </a:tblPr>
              <a:tblGrid>
                <a:gridCol w="691412"/>
                <a:gridCol w="6671478"/>
                <a:gridCol w="862540"/>
              </a:tblGrid>
              <a:tr h="370840">
                <a:tc>
                  <a:txBody>
                    <a:bodyPr/>
                    <a:lstStyle/>
                    <a:p>
                      <a:pPr rtl="1"/>
                      <a:r>
                        <a:rPr lang="he-IL" sz="2000" b="1" dirty="0" smtClean="0"/>
                        <a:t>מס'</a:t>
                      </a:r>
                      <a:endParaRPr lang="he-IL" sz="2000" b="1" dirty="0"/>
                    </a:p>
                  </a:txBody>
                  <a:tcPr/>
                </a:tc>
                <a:tc>
                  <a:txBody>
                    <a:bodyPr/>
                    <a:lstStyle/>
                    <a:p>
                      <a:pPr rtl="1"/>
                      <a:r>
                        <a:rPr lang="he-IL" sz="2000" b="1" dirty="0" smtClean="0"/>
                        <a:t>מערכות בטיחות</a:t>
                      </a:r>
                      <a:endParaRPr lang="he-IL" sz="2000" b="1" dirty="0"/>
                    </a:p>
                  </a:txBody>
                  <a:tcPr/>
                </a:tc>
                <a:tc>
                  <a:txBody>
                    <a:bodyPr/>
                    <a:lstStyle/>
                    <a:p>
                      <a:pPr rtl="1"/>
                      <a:r>
                        <a:rPr lang="he-IL" sz="2000" b="1" dirty="0" smtClean="0"/>
                        <a:t>ניקוד</a:t>
                      </a:r>
                      <a:endParaRPr lang="he-IL" sz="2000" b="1" dirty="0"/>
                    </a:p>
                  </a:txBody>
                  <a:tcPr/>
                </a:tc>
              </a:tr>
              <a:tr h="370840">
                <a:tc>
                  <a:txBody>
                    <a:bodyPr/>
                    <a:lstStyle/>
                    <a:p>
                      <a:pPr rtl="1"/>
                      <a:r>
                        <a:rPr lang="he-IL" sz="2000" b="1" dirty="0" smtClean="0"/>
                        <a:t>1</a:t>
                      </a:r>
                      <a:endParaRPr lang="he-IL" sz="2000" b="1" dirty="0"/>
                    </a:p>
                  </a:txBody>
                  <a:tcPr/>
                </a:tc>
                <a:tc>
                  <a:txBody>
                    <a:bodyPr/>
                    <a:lstStyle/>
                    <a:p>
                      <a:pPr rtl="1"/>
                      <a:r>
                        <a:rPr lang="he-IL" sz="2000" b="1" dirty="0" smtClean="0"/>
                        <a:t>מערכת בקרת סטייה מנתיב</a:t>
                      </a:r>
                      <a:endParaRPr lang="he-IL" sz="2000" b="1" dirty="0"/>
                    </a:p>
                  </a:txBody>
                  <a:tcPr/>
                </a:tc>
                <a:tc>
                  <a:txBody>
                    <a:bodyPr/>
                    <a:lstStyle/>
                    <a:p>
                      <a:pPr rtl="1"/>
                      <a:r>
                        <a:rPr lang="he-IL" sz="2000" b="1" dirty="0" smtClean="0"/>
                        <a:t>2</a:t>
                      </a:r>
                      <a:endParaRPr lang="he-IL" sz="2000" b="1" dirty="0"/>
                    </a:p>
                  </a:txBody>
                  <a:tcPr/>
                </a:tc>
              </a:tr>
              <a:tr h="370840">
                <a:tc>
                  <a:txBody>
                    <a:bodyPr/>
                    <a:lstStyle/>
                    <a:p>
                      <a:pPr rtl="1"/>
                      <a:r>
                        <a:rPr lang="he-IL" sz="2000" b="1" dirty="0" smtClean="0"/>
                        <a:t>2</a:t>
                      </a:r>
                      <a:endParaRPr lang="he-IL" sz="2000" b="1" dirty="0"/>
                    </a:p>
                  </a:txBody>
                  <a:tcPr/>
                </a:tc>
                <a:tc>
                  <a:txBody>
                    <a:bodyPr/>
                    <a:lstStyle/>
                    <a:p>
                      <a:pPr rtl="1"/>
                      <a:r>
                        <a:rPr lang="he-IL" sz="2000" b="1" dirty="0" smtClean="0"/>
                        <a:t>מערכת ניטור מרחק לפנים</a:t>
                      </a:r>
                      <a:endParaRPr lang="he-IL" sz="2000" b="1" dirty="0"/>
                    </a:p>
                  </a:txBody>
                  <a:tcPr/>
                </a:tc>
                <a:tc>
                  <a:txBody>
                    <a:bodyPr/>
                    <a:lstStyle/>
                    <a:p>
                      <a:pPr rtl="1"/>
                      <a:r>
                        <a:rPr lang="he-IL" sz="2000" b="1" dirty="0" smtClean="0"/>
                        <a:t>2</a:t>
                      </a:r>
                      <a:endParaRPr lang="he-IL" sz="2000" b="1" dirty="0"/>
                    </a:p>
                  </a:txBody>
                  <a:tcPr/>
                </a:tc>
              </a:tr>
              <a:tr h="370840">
                <a:tc>
                  <a:txBody>
                    <a:bodyPr/>
                    <a:lstStyle/>
                    <a:p>
                      <a:pPr rtl="1"/>
                      <a:r>
                        <a:rPr lang="he-IL" sz="2000" b="1" dirty="0" smtClean="0"/>
                        <a:t>3</a:t>
                      </a:r>
                      <a:endParaRPr lang="he-IL" sz="2000" b="1" dirty="0"/>
                    </a:p>
                  </a:txBody>
                  <a:tcPr/>
                </a:tc>
                <a:tc>
                  <a:txBody>
                    <a:bodyPr/>
                    <a:lstStyle/>
                    <a:p>
                      <a:pPr rtl="1"/>
                      <a:r>
                        <a:rPr lang="he-IL" sz="2000" b="1" dirty="0" smtClean="0"/>
                        <a:t>מערכת בקרת שיוט אדפטיבית</a:t>
                      </a:r>
                      <a:endParaRPr lang="he-IL" sz="2000" b="1" dirty="0"/>
                    </a:p>
                  </a:txBody>
                  <a:tcPr/>
                </a:tc>
                <a:tc>
                  <a:txBody>
                    <a:bodyPr/>
                    <a:lstStyle/>
                    <a:p>
                      <a:pPr rtl="1"/>
                      <a:r>
                        <a:rPr lang="he-IL" sz="2000" b="1" dirty="0" smtClean="0"/>
                        <a:t>1</a:t>
                      </a:r>
                      <a:endParaRPr lang="he-IL" sz="2000" b="1" dirty="0"/>
                    </a:p>
                  </a:txBody>
                  <a:tcPr/>
                </a:tc>
              </a:tr>
              <a:tr h="370840">
                <a:tc>
                  <a:txBody>
                    <a:bodyPr/>
                    <a:lstStyle/>
                    <a:p>
                      <a:pPr rtl="1"/>
                      <a:r>
                        <a:rPr lang="he-IL" sz="2000" b="1" dirty="0" smtClean="0"/>
                        <a:t>4</a:t>
                      </a:r>
                      <a:endParaRPr lang="he-IL" sz="2000" b="1" dirty="0"/>
                    </a:p>
                  </a:txBody>
                  <a:tcPr/>
                </a:tc>
                <a:tc>
                  <a:txBody>
                    <a:bodyPr/>
                    <a:lstStyle/>
                    <a:p>
                      <a:pPr rtl="1"/>
                      <a:r>
                        <a:rPr lang="he-IL" sz="2000" b="1" dirty="0" smtClean="0"/>
                        <a:t>מערכת לגילוי הולכי רגל</a:t>
                      </a:r>
                      <a:endParaRPr lang="he-IL" sz="2000" b="1" dirty="0"/>
                    </a:p>
                  </a:txBody>
                  <a:tcPr/>
                </a:tc>
                <a:tc>
                  <a:txBody>
                    <a:bodyPr/>
                    <a:lstStyle/>
                    <a:p>
                      <a:pPr rtl="1"/>
                      <a:r>
                        <a:rPr lang="he-IL" sz="2000" b="1" dirty="0" smtClean="0"/>
                        <a:t>1</a:t>
                      </a:r>
                      <a:endParaRPr lang="he-IL" sz="2000" b="1" dirty="0"/>
                    </a:p>
                  </a:txBody>
                  <a:tcPr/>
                </a:tc>
              </a:tr>
              <a:tr h="370840">
                <a:tc>
                  <a:txBody>
                    <a:bodyPr/>
                    <a:lstStyle/>
                    <a:p>
                      <a:pPr rtl="1"/>
                      <a:r>
                        <a:rPr lang="he-IL" sz="2000" b="1" dirty="0" smtClean="0"/>
                        <a:t>5</a:t>
                      </a:r>
                      <a:endParaRPr lang="he-IL" sz="2000" b="1" dirty="0"/>
                    </a:p>
                  </a:txBody>
                  <a:tcPr/>
                </a:tc>
                <a:tc>
                  <a:txBody>
                    <a:bodyPr/>
                    <a:lstStyle/>
                    <a:p>
                      <a:pPr rtl="1"/>
                      <a:r>
                        <a:rPr lang="he-IL" sz="2000" b="1" dirty="0" smtClean="0"/>
                        <a:t>מערכת עזר לבלם</a:t>
                      </a:r>
                      <a:endParaRPr lang="he-IL" sz="2000" b="1" dirty="0"/>
                    </a:p>
                  </a:txBody>
                  <a:tcPr/>
                </a:tc>
                <a:tc>
                  <a:txBody>
                    <a:bodyPr/>
                    <a:lstStyle/>
                    <a:p>
                      <a:pPr rtl="1"/>
                      <a:r>
                        <a:rPr lang="he-IL" sz="2000" b="1" dirty="0" smtClean="0"/>
                        <a:t>1</a:t>
                      </a:r>
                      <a:endParaRPr lang="he-IL" sz="2000" b="1" dirty="0"/>
                    </a:p>
                  </a:txBody>
                  <a:tcPr/>
                </a:tc>
              </a:tr>
              <a:tr h="370840">
                <a:tc>
                  <a:txBody>
                    <a:bodyPr/>
                    <a:lstStyle/>
                    <a:p>
                      <a:pPr rtl="1"/>
                      <a:r>
                        <a:rPr lang="he-IL" sz="2000" b="1" dirty="0" smtClean="0"/>
                        <a:t>6</a:t>
                      </a:r>
                      <a:endParaRPr lang="he-IL" sz="2000" b="1" dirty="0"/>
                    </a:p>
                  </a:txBody>
                  <a:tcPr/>
                </a:tc>
                <a:tc>
                  <a:txBody>
                    <a:bodyPr/>
                    <a:lstStyle/>
                    <a:p>
                      <a:pPr rtl="1"/>
                      <a:r>
                        <a:rPr lang="he-IL" sz="2000" b="1" dirty="0" smtClean="0"/>
                        <a:t>מערכת לזיהוי שטחים מתים</a:t>
                      </a:r>
                      <a:endParaRPr lang="he-IL" sz="2000" b="1" dirty="0"/>
                    </a:p>
                  </a:txBody>
                  <a:tcPr/>
                </a:tc>
                <a:tc>
                  <a:txBody>
                    <a:bodyPr/>
                    <a:lstStyle/>
                    <a:p>
                      <a:pPr rtl="1"/>
                      <a:r>
                        <a:rPr lang="he-IL" sz="2000" b="1" dirty="0" smtClean="0"/>
                        <a:t>1</a:t>
                      </a:r>
                      <a:endParaRPr lang="he-IL" sz="2000" b="1" dirty="0"/>
                    </a:p>
                  </a:txBody>
                  <a:tcPr/>
                </a:tc>
              </a:tr>
              <a:tr h="370840">
                <a:tc>
                  <a:txBody>
                    <a:bodyPr/>
                    <a:lstStyle/>
                    <a:p>
                      <a:pPr rtl="1"/>
                      <a:r>
                        <a:rPr lang="he-IL" sz="2000" b="1" dirty="0" smtClean="0"/>
                        <a:t>7</a:t>
                      </a:r>
                      <a:endParaRPr lang="he-IL" sz="2000" b="1" dirty="0"/>
                    </a:p>
                  </a:txBody>
                  <a:tcPr/>
                </a:tc>
                <a:tc>
                  <a:txBody>
                    <a:bodyPr/>
                    <a:lstStyle/>
                    <a:p>
                      <a:pPr rtl="1"/>
                      <a:r>
                        <a:rPr lang="he-IL" sz="2000" b="1" dirty="0" smtClean="0"/>
                        <a:t>7 כריות</a:t>
                      </a:r>
                      <a:r>
                        <a:rPr lang="he-IL" sz="2000" b="1" baseline="0" dirty="0" smtClean="0"/>
                        <a:t> אויר ומעלה ברכב פרטי ( 6 ומעלה ברכב מסחרי )</a:t>
                      </a:r>
                      <a:endParaRPr lang="he-IL" sz="2000" b="1" dirty="0"/>
                    </a:p>
                  </a:txBody>
                  <a:tcPr/>
                </a:tc>
                <a:tc>
                  <a:txBody>
                    <a:bodyPr/>
                    <a:lstStyle/>
                    <a:p>
                      <a:pPr rtl="1"/>
                      <a:r>
                        <a:rPr lang="he-IL" sz="2000" b="1" dirty="0" smtClean="0"/>
                        <a:t>1</a:t>
                      </a:r>
                      <a:endParaRPr lang="he-IL" sz="2000" b="1" dirty="0"/>
                    </a:p>
                  </a:txBody>
                  <a:tcPr/>
                </a:tc>
              </a:tr>
              <a:tr h="370840">
                <a:tc>
                  <a:txBody>
                    <a:bodyPr/>
                    <a:lstStyle/>
                    <a:p>
                      <a:pPr rtl="1"/>
                      <a:r>
                        <a:rPr lang="he-IL" sz="2000" b="1" dirty="0" smtClean="0"/>
                        <a:t>8</a:t>
                      </a:r>
                      <a:endParaRPr lang="he-IL" sz="2000" b="1" dirty="0"/>
                    </a:p>
                  </a:txBody>
                  <a:tcPr/>
                </a:tc>
                <a:tc>
                  <a:txBody>
                    <a:bodyPr/>
                    <a:lstStyle/>
                    <a:p>
                      <a:pPr rtl="1"/>
                      <a:r>
                        <a:rPr lang="he-IL" sz="2000" b="1" dirty="0" smtClean="0"/>
                        <a:t>מערכת מצלמות לנסיעה לאחור </a:t>
                      </a:r>
                      <a:endParaRPr lang="he-IL" sz="2000" b="1" dirty="0"/>
                    </a:p>
                  </a:txBody>
                  <a:tcPr/>
                </a:tc>
                <a:tc>
                  <a:txBody>
                    <a:bodyPr/>
                    <a:lstStyle/>
                    <a:p>
                      <a:pPr rtl="1"/>
                      <a:r>
                        <a:rPr lang="he-IL" sz="2000" b="1" dirty="0" smtClean="0"/>
                        <a:t>0.5</a:t>
                      </a:r>
                      <a:endParaRPr lang="he-IL" sz="2000" b="1" dirty="0"/>
                    </a:p>
                  </a:txBody>
                  <a:tcPr/>
                </a:tc>
              </a:tr>
              <a:tr h="370840">
                <a:tc>
                  <a:txBody>
                    <a:bodyPr/>
                    <a:lstStyle/>
                    <a:p>
                      <a:pPr rtl="1"/>
                      <a:r>
                        <a:rPr lang="he-IL" sz="2000" b="1" dirty="0" smtClean="0"/>
                        <a:t>9</a:t>
                      </a:r>
                      <a:endParaRPr lang="he-IL" sz="2000" b="1" dirty="0"/>
                    </a:p>
                  </a:txBody>
                  <a:tcPr/>
                </a:tc>
                <a:tc>
                  <a:txBody>
                    <a:bodyPr/>
                    <a:lstStyle/>
                    <a:p>
                      <a:pPr rtl="1"/>
                      <a:r>
                        <a:rPr lang="he-IL" sz="2000" b="1" dirty="0" smtClean="0"/>
                        <a:t>מערכת חיישני לחץ</a:t>
                      </a:r>
                      <a:r>
                        <a:rPr lang="he-IL" sz="2000" b="1" baseline="0" dirty="0" smtClean="0"/>
                        <a:t> אויר בצמיגים</a:t>
                      </a:r>
                      <a:endParaRPr lang="he-IL" sz="2000" b="1" dirty="0"/>
                    </a:p>
                  </a:txBody>
                  <a:tcPr/>
                </a:tc>
                <a:tc>
                  <a:txBody>
                    <a:bodyPr/>
                    <a:lstStyle/>
                    <a:p>
                      <a:pPr rtl="1"/>
                      <a:r>
                        <a:rPr lang="he-IL" sz="2000" b="1" dirty="0" smtClean="0"/>
                        <a:t>0.5</a:t>
                      </a:r>
                      <a:endParaRPr lang="he-IL" sz="2000" b="1" dirty="0"/>
                    </a:p>
                  </a:txBody>
                  <a:tcPr/>
                </a:tc>
              </a:tr>
              <a:tr h="370840">
                <a:tc>
                  <a:txBody>
                    <a:bodyPr/>
                    <a:lstStyle/>
                    <a:p>
                      <a:pPr rtl="1"/>
                      <a:r>
                        <a:rPr lang="he-IL" sz="2000" b="1" dirty="0" smtClean="0"/>
                        <a:t>10</a:t>
                      </a:r>
                      <a:endParaRPr lang="he-IL" sz="2000" b="1" dirty="0"/>
                    </a:p>
                  </a:txBody>
                  <a:tcPr/>
                </a:tc>
                <a:tc>
                  <a:txBody>
                    <a:bodyPr/>
                    <a:lstStyle/>
                    <a:p>
                      <a:pPr rtl="1"/>
                      <a:r>
                        <a:rPr lang="he-IL" sz="2000" b="1" dirty="0" smtClean="0"/>
                        <a:t>חיישני חגורות בטיחות</a:t>
                      </a:r>
                      <a:endParaRPr lang="he-IL" sz="2000" b="1" dirty="0"/>
                    </a:p>
                  </a:txBody>
                  <a:tcPr/>
                </a:tc>
                <a:tc>
                  <a:txBody>
                    <a:bodyPr/>
                    <a:lstStyle/>
                    <a:p>
                      <a:pPr rtl="1"/>
                      <a:r>
                        <a:rPr lang="he-IL" sz="2000" b="1" dirty="0" smtClean="0"/>
                        <a:t>0.5</a:t>
                      </a:r>
                      <a:endParaRPr lang="he-IL" sz="2000" b="1"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i="1" u="sng" dirty="0" smtClean="0">
                <a:solidFill>
                  <a:srgbClr val="FF0000"/>
                </a:solidFill>
              </a:rPr>
              <a:t>הגדרת מערכות הבטיחות</a:t>
            </a:r>
            <a:endParaRPr lang="he-IL" b="1" i="1" u="sng" dirty="0">
              <a:solidFill>
                <a:srgbClr val="FF0000"/>
              </a:solidFill>
            </a:endParaRPr>
          </a:p>
        </p:txBody>
      </p:sp>
      <p:sp>
        <p:nvSpPr>
          <p:cNvPr id="3" name="מציין מיקום תוכן 2"/>
          <p:cNvSpPr>
            <a:spLocks noGrp="1"/>
          </p:cNvSpPr>
          <p:nvPr>
            <p:ph idx="1"/>
          </p:nvPr>
        </p:nvSpPr>
        <p:spPr>
          <a:xfrm>
            <a:off x="0" y="1600200"/>
            <a:ext cx="9144000" cy="5257800"/>
          </a:xfrm>
        </p:spPr>
        <p:txBody>
          <a:bodyPr>
            <a:normAutofit lnSpcReduction="10000"/>
          </a:bodyPr>
          <a:lstStyle/>
          <a:p>
            <a:r>
              <a:rPr lang="he-IL" b="1" i="1" u="sng" dirty="0" smtClean="0">
                <a:solidFill>
                  <a:srgbClr val="FF0000"/>
                </a:solidFill>
              </a:rPr>
              <a:t>כריות אויר</a:t>
            </a:r>
          </a:p>
          <a:p>
            <a:r>
              <a:rPr lang="he-IL" dirty="0" smtClean="0">
                <a:solidFill>
                  <a:srgbClr val="0070C0"/>
                </a:solidFill>
              </a:rPr>
              <a:t>תפקידם למזער את הפגיעה בנהג ובנוסעים כתוצאה מתאונה.מתנפחת בגז דחוס וסופגת חלק מהאנרגיה מגינה מפני חלקים ורסיסי זכוכית ומצמצמת את הנזק הנגרם לנוסעים ברכב.</a:t>
            </a:r>
          </a:p>
          <a:p>
            <a:r>
              <a:rPr lang="he-IL" b="1" i="1" u="sng" dirty="0" smtClean="0">
                <a:solidFill>
                  <a:srgbClr val="FF0000"/>
                </a:solidFill>
              </a:rPr>
              <a:t>מערכת בקרת סטייה מנתיב</a:t>
            </a:r>
          </a:p>
          <a:p>
            <a:r>
              <a:rPr lang="he-IL" dirty="0" smtClean="0">
                <a:solidFill>
                  <a:srgbClr val="0070C0"/>
                </a:solidFill>
              </a:rPr>
              <a:t>מערכת המתריעה על סטייה מנתיב הנסיעה באמצעות התראה קולית חובה (אופציה לויזואלית) לפעמים קיימת בנוסף מערכת אקטיבית אשר מקשיחה את ההגה וכך ממזערת את הסטייה הלא רצויה.</a:t>
            </a:r>
            <a:endParaRPr lang="he-IL" dirty="0">
              <a:solidFill>
                <a:srgbClr val="0070C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1105</Words>
  <Application>Microsoft Office PowerPoint</Application>
  <PresentationFormat>‫הצגה על המסך (4:3)</PresentationFormat>
  <Paragraphs>122</Paragraphs>
  <Slides>18</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18</vt:i4>
      </vt:variant>
    </vt:vector>
  </HeadingPairs>
  <TitlesOfParts>
    <vt:vector size="19" baseType="lpstr">
      <vt:lpstr>ערכת נושא Office</vt:lpstr>
      <vt:lpstr>עדכוני תקנות ואבזור בטיחותי ברכב 3/2014</vt:lpstr>
      <vt:lpstr>רישום נזק בטיחותי ברישיון הרכב</vt:lpstr>
      <vt:lpstr>רישום מונית על שם בעל הרכב</vt:lpstr>
      <vt:lpstr>רישום היתר 125 לבעלי רישיון מדרגה C</vt:lpstr>
      <vt:lpstr>מבחן מעשי להפעלת מכונה ניידת</vt:lpstr>
      <vt:lpstr>מבחנים עיוניים בעל פה</vt:lpstr>
      <vt:lpstr>קביעת רמת אבזור בטיחותי לרכב תקנה 270 ד</vt:lpstr>
      <vt:lpstr>הגדרה של חבילות בטיחות וקביעת ניקוד</vt:lpstr>
      <vt:lpstr>הגדרת מערכות הבטיחות</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MiriamAfingar</dc:creator>
  <cp:lastModifiedBy>אתי יחזקאל</cp:lastModifiedBy>
  <cp:revision>59</cp:revision>
  <dcterms:created xsi:type="dcterms:W3CDTF">2014-03-08T07:15:24Z</dcterms:created>
  <dcterms:modified xsi:type="dcterms:W3CDTF">2014-03-27T12:27:46Z</dcterms:modified>
</cp:coreProperties>
</file>