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61" r:id="rId1"/>
  </p:sldMasterIdLst>
  <p:notesMasterIdLst>
    <p:notesMasterId r:id="rId17"/>
  </p:notesMasterIdLst>
  <p:sldIdLst>
    <p:sldId id="334" r:id="rId2"/>
    <p:sldId id="335" r:id="rId3"/>
    <p:sldId id="336" r:id="rId4"/>
    <p:sldId id="351" r:id="rId5"/>
    <p:sldId id="353" r:id="rId6"/>
    <p:sldId id="356" r:id="rId7"/>
    <p:sldId id="349" r:id="rId8"/>
    <p:sldId id="357" r:id="rId9"/>
    <p:sldId id="358" r:id="rId10"/>
    <p:sldId id="359" r:id="rId11"/>
    <p:sldId id="360" r:id="rId12"/>
    <p:sldId id="361" r:id="rId13"/>
    <p:sldId id="362" r:id="rId14"/>
    <p:sldId id="363" r:id="rId15"/>
    <p:sldId id="364" r:id="rId16"/>
  </p:sldIdLst>
  <p:sldSz cx="9144000" cy="6858000" type="screen4x3"/>
  <p:notesSz cx="6883400" cy="9906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  <a:srgbClr val="8CDACD"/>
    <a:srgbClr val="6699FF"/>
    <a:srgbClr val="EDF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62" autoAdjust="0"/>
    <p:restoredTop sz="83632" autoAdjust="0"/>
  </p:normalViewPr>
  <p:slideViewPr>
    <p:cSldViewPr>
      <p:cViewPr varScale="1">
        <p:scale>
          <a:sx n="50" d="100"/>
          <a:sy n="50" d="100"/>
        </p:scale>
        <p:origin x="1680" y="6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00594" y="0"/>
            <a:ext cx="2982807" cy="495300"/>
          </a:xfrm>
          <a:prstGeom prst="rect">
            <a:avLst/>
          </a:prstGeom>
        </p:spPr>
        <p:txBody>
          <a:bodyPr vert="horz" lIns="93049" tIns="46525" rIns="93049" bIns="4652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94" y="0"/>
            <a:ext cx="2982807" cy="495300"/>
          </a:xfrm>
          <a:prstGeom prst="rect">
            <a:avLst/>
          </a:prstGeom>
        </p:spPr>
        <p:txBody>
          <a:bodyPr vert="horz" lIns="93049" tIns="46525" rIns="93049" bIns="46525" rtlCol="1"/>
          <a:lstStyle>
            <a:lvl1pPr algn="l">
              <a:defRPr sz="1200"/>
            </a:lvl1pPr>
          </a:lstStyle>
          <a:p>
            <a:fld id="{53F05C00-DD2E-46CD-A155-1959F1F7A709}" type="datetimeFigureOut">
              <a:rPr lang="he-IL" smtClean="0"/>
              <a:t>ה'/חשון/תש"פ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652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49" tIns="46525" rIns="93049" bIns="4652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8340" y="4705350"/>
            <a:ext cx="5506720" cy="4457700"/>
          </a:xfrm>
          <a:prstGeom prst="rect">
            <a:avLst/>
          </a:prstGeom>
        </p:spPr>
        <p:txBody>
          <a:bodyPr vert="horz" lIns="93049" tIns="46525" rIns="93049" bIns="46525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00594" y="9408981"/>
            <a:ext cx="2982807" cy="495300"/>
          </a:xfrm>
          <a:prstGeom prst="rect">
            <a:avLst/>
          </a:prstGeom>
        </p:spPr>
        <p:txBody>
          <a:bodyPr vert="horz" lIns="93049" tIns="46525" rIns="93049" bIns="4652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94" y="9408981"/>
            <a:ext cx="2982807" cy="495300"/>
          </a:xfrm>
          <a:prstGeom prst="rect">
            <a:avLst/>
          </a:prstGeom>
        </p:spPr>
        <p:txBody>
          <a:bodyPr vert="horz" lIns="93049" tIns="46525" rIns="93049" bIns="46525" rtlCol="1" anchor="b"/>
          <a:lstStyle>
            <a:lvl1pPr algn="l">
              <a:defRPr sz="1200"/>
            </a:lvl1pPr>
          </a:lstStyle>
          <a:p>
            <a:fld id="{9F0A4AFC-F8A4-43E4-886A-B166D0B5A80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9444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A4AFC-F8A4-43E4-886A-B166D0B5A80C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56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A4AFC-F8A4-43E4-886A-B166D0B5A80C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369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09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91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70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64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22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964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383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9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737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99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57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3FC57-4386-40B4-8FD2-60C08F6A59CE}" type="datetimeFigureOut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ה'/חשון/תש"פ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275C2-5D97-4E0F-B7E7-0F578621F71F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04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2" r:id="rId1"/>
    <p:sldLayoutId id="2147484363" r:id="rId2"/>
    <p:sldLayoutId id="2147484364" r:id="rId3"/>
    <p:sldLayoutId id="2147484365" r:id="rId4"/>
    <p:sldLayoutId id="2147484366" r:id="rId5"/>
    <p:sldLayoutId id="2147484367" r:id="rId6"/>
    <p:sldLayoutId id="2147484368" r:id="rId7"/>
    <p:sldLayoutId id="2147484369" r:id="rId8"/>
    <p:sldLayoutId id="2147484370" r:id="rId9"/>
    <p:sldLayoutId id="2147484371" r:id="rId10"/>
    <p:sldLayoutId id="2147484372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xfrm>
            <a:off x="457200" y="0"/>
            <a:ext cx="8435280" cy="3861048"/>
          </a:xfrm>
        </p:spPr>
        <p:txBody>
          <a:bodyPr>
            <a:noAutofit/>
          </a:bodyPr>
          <a:lstStyle/>
          <a:p>
            <a:r>
              <a:rPr lang="he-IL" sz="7200" b="1" dirty="0" smtClean="0">
                <a:solidFill>
                  <a:srgbClr val="FF0000"/>
                </a:solidFill>
              </a:rPr>
              <a:t>עדכוני תקנות ונהלים נובמבר 2019  </a:t>
            </a:r>
            <a:br>
              <a:rPr lang="he-IL" sz="7200" b="1" dirty="0" smtClean="0">
                <a:solidFill>
                  <a:srgbClr val="FF0000"/>
                </a:solidFill>
              </a:rPr>
            </a:br>
            <a:r>
              <a:rPr lang="he-IL" sz="6600" b="1" dirty="0" smtClean="0"/>
              <a:t>כנס קציני בטיחות בתעבורה נמל חיפה</a:t>
            </a:r>
            <a:endParaRPr lang="he-IL" sz="6600" b="1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0" y="4077072"/>
            <a:ext cx="4572000" cy="2520280"/>
          </a:xfrm>
        </p:spPr>
        <p:txBody>
          <a:bodyPr>
            <a:normAutofit/>
          </a:bodyPr>
          <a:lstStyle/>
          <a:p>
            <a:r>
              <a:rPr lang="he-IL" sz="4400" b="1" i="1" dirty="0" smtClean="0">
                <a:solidFill>
                  <a:srgbClr val="0070C0"/>
                </a:solidFill>
              </a:rPr>
              <a:t>  מאת </a:t>
            </a:r>
            <a:r>
              <a:rPr lang="he-IL" sz="4400" b="1" i="1" dirty="0" err="1" smtClean="0">
                <a:solidFill>
                  <a:srgbClr val="0070C0"/>
                </a:solidFill>
              </a:rPr>
              <a:t>אפנגר</a:t>
            </a:r>
            <a:r>
              <a:rPr lang="he-IL" sz="4400" b="1" i="1" dirty="0" smtClean="0">
                <a:solidFill>
                  <a:srgbClr val="0070C0"/>
                </a:solidFill>
              </a:rPr>
              <a:t> חנניה מנהל מחוז באר שבע והדרום</a:t>
            </a:r>
            <a:endParaRPr lang="he-IL" sz="4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sz="4800" b="1" dirty="0" smtClean="0">
                <a:solidFill>
                  <a:srgbClr val="FF0000"/>
                </a:solidFill>
              </a:rPr>
              <a:t>הפקדת רישיון רכב עצמאית על ידי </a:t>
            </a:r>
            <a:r>
              <a:rPr lang="he-IL" sz="4800" b="1" u="sng" dirty="0" smtClean="0">
                <a:solidFill>
                  <a:srgbClr val="FF0000"/>
                </a:solidFill>
              </a:rPr>
              <a:t>חברות ליסינג</a:t>
            </a:r>
            <a:endParaRPr lang="he-IL" sz="4800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בקרוב יקבלו 28 חברות בעיקר חברות ליסינג המבצעים היום העברת בעלות , סמכות </a:t>
            </a:r>
            <a:r>
              <a:rPr lang="he-IL" dirty="0">
                <a:solidFill>
                  <a:srgbClr val="0070C0"/>
                </a:solidFill>
              </a:rPr>
              <a:t>לבצע </a:t>
            </a:r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באופן עצמאי גם הפקדת רישיונות רכב במקום להגיע למשרדי הרישוי.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07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b="1" u="sng" dirty="0" smtClean="0">
                <a:solidFill>
                  <a:srgbClr val="FF0000"/>
                </a:solidFill>
              </a:rPr>
              <a:t>הנפקת רישיון רכב על דף לבן במכוני רישוי</a:t>
            </a:r>
            <a:endParaRPr lang="he-IL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מאחר שאין צורך להחזיק רישיון רכב ורישיון נהיגה ברכב.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 במכוני רישוי מנפיקים רישיון רכב (למי שמגיע לטסט ללא רישיון רכב )על דף לבן וזאת למי ששילם מראש את האגרה באמצעות האינטרנט או באמצעות מוקד משרד התחבורה כוכבית 5678. </a:t>
            </a:r>
          </a:p>
          <a:p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7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b="1" u="sng" dirty="0" smtClean="0">
                <a:solidFill>
                  <a:srgbClr val="FF0000"/>
                </a:solidFill>
              </a:rPr>
              <a:t>העברת בעלות דרך אפליקציה</a:t>
            </a:r>
            <a:endParaRPr lang="he-IL" sz="4800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בקרוב ניתן יהיה לבצע העברת בעלות ללא צורך להגיע לסניפי הדואר באמצעות אפליקציה .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בתנאי שהקונה והמוכר רשומים </a:t>
            </a:r>
            <a:r>
              <a:rPr lang="he-IL" dirty="0">
                <a:solidFill>
                  <a:srgbClr val="0070C0"/>
                </a:solidFill>
              </a:rPr>
              <a:t>בממשל זמין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באזור האישי.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הפעולה מאובטחת נגד זיופים.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855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800" b="1" u="sng" dirty="0" smtClean="0">
                <a:solidFill>
                  <a:srgbClr val="FF0000"/>
                </a:solidFill>
              </a:rPr>
              <a:t>הנפקת רישיון נהיגה מפלסטיק</a:t>
            </a:r>
            <a:endParaRPr lang="he-IL" sz="4800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ניתן כבר היום לקבל רישיון נהיגה פלסטיק למי שדחוף לו לפני נסיעה לחול ולא יכול להמתין.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1 נסיעה לקיבוץ בבארי  עצמאית ותשלום של 58.5</a:t>
            </a:r>
            <a:r>
              <a:rPr lang="he-IL" smtClean="0">
                <a:solidFill>
                  <a:srgbClr val="0070C0"/>
                </a:solidFill>
              </a:rPr>
              <a:t>₪ </a:t>
            </a:r>
          </a:p>
          <a:p>
            <a:endParaRPr lang="he-IL" dirty="0" smtClean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למי שמעדיף לקבל את הרישיון בשדה תעופה ישלם על השירות 234  ₪ 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68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u="sng" dirty="0" smtClean="0">
                <a:solidFill>
                  <a:srgbClr val="FF0000"/>
                </a:solidFill>
              </a:rPr>
              <a:t>נהיגה באוטובוס אוטומטי</a:t>
            </a:r>
            <a:endParaRPr lang="he-IL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b="1" u="sng" dirty="0" smtClean="0">
                <a:solidFill>
                  <a:srgbClr val="0070C0"/>
                </a:solidFill>
              </a:rPr>
              <a:t>היתר 273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א משרד הרישוי לא מכניס יותר את ההגבלה למי שנבחן באוטובוס אוטומטי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אלא אם לנהג 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he-IL" dirty="0" smtClean="0">
                <a:solidFill>
                  <a:srgbClr val="0070C0"/>
                </a:solidFill>
              </a:rPr>
              <a:t>יש רישיון לפרטי אוטומטי.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ב בקרוב תבוטל ההגבלה גם לאלו שלהם נרשמה בעבר באופן אוטומטי.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בהגבלה הרשומה ברישיון הנהיגה מופיע "מוגבל לנהיגת אוטובוס אוטומטי דרגה </a:t>
            </a:r>
            <a:r>
              <a:rPr lang="en-GB" dirty="0" smtClean="0">
                <a:solidFill>
                  <a:srgbClr val="0070C0"/>
                </a:solidFill>
              </a:rPr>
              <a:t>D</a:t>
            </a:r>
            <a:r>
              <a:rPr lang="he-IL" dirty="0" smtClean="0">
                <a:solidFill>
                  <a:srgbClr val="0070C0"/>
                </a:solidFill>
              </a:rPr>
              <a:t> בלבד"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לא כולל דרגה </a:t>
            </a:r>
            <a:r>
              <a:rPr lang="en-GB" u="sng" dirty="0" smtClean="0">
                <a:solidFill>
                  <a:srgbClr val="0070C0"/>
                </a:solidFill>
              </a:rPr>
              <a:t>D1 D2 D3</a:t>
            </a:r>
            <a:endParaRPr lang="he-IL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11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229600" cy="1143000"/>
          </a:xfrm>
        </p:spPr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 algn="ctr"/>
            <a:r>
              <a:rPr lang="he-IL" sz="6000" b="1" dirty="0" smtClean="0">
                <a:solidFill>
                  <a:srgbClr val="00B0F0"/>
                </a:solidFill>
              </a:rPr>
              <a:t>תודה רבה על ההקשבה והמשך יום נעים</a:t>
            </a:r>
            <a:endParaRPr lang="he-IL" sz="6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4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he-IL" sz="6000" b="1" u="sng" dirty="0" smtClean="0">
                <a:solidFill>
                  <a:srgbClr val="FF0000"/>
                </a:solidFill>
              </a:rPr>
              <a:t>בדיקת חורף </a:t>
            </a:r>
            <a:endParaRPr lang="he-IL" sz="6000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517232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בתקנה 273 ד תוקן בהוראת שעה התאריך שבו חובה לבצע בדיקת חורף במקום 1 באוקטובר  עד 1 לנובמבר יבא </a:t>
            </a:r>
            <a:r>
              <a:rPr lang="he-IL" smtClean="0">
                <a:solidFill>
                  <a:srgbClr val="0070C0"/>
                </a:solidFill>
              </a:rPr>
              <a:t>1 לאוקטובר עד </a:t>
            </a:r>
            <a:r>
              <a:rPr lang="he-IL" dirty="0" smtClean="0">
                <a:solidFill>
                  <a:srgbClr val="0070C0"/>
                </a:solidFill>
              </a:rPr>
              <a:t>1 לדצמבר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2 תחילת הבדיקה נשארה ללא שינוי 1- לאוקטובר מה שמאפשר טווח זמן יותר גדול לביצוע הבדיקה חודשיים במקום חודש אחד 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3 ההגדרה לבדיקת חורף שקובעת שמבחן רישוי שנערך 90 יום לפני 1 – לנובמבר נשאר ללא שינוי</a:t>
            </a:r>
          </a:p>
          <a:p>
            <a:endParaRPr lang="he-IL" dirty="0"/>
          </a:p>
          <a:p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354822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b="1" u="sng" dirty="0" smtClean="0">
                <a:solidFill>
                  <a:srgbClr val="FF0000"/>
                </a:solidFill>
              </a:rPr>
              <a:t>תיקונים בלוח התמרורים</a:t>
            </a:r>
            <a:endParaRPr lang="he-IL" sz="6000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86529"/>
          </a:xfrm>
        </p:spPr>
        <p:txBody>
          <a:bodyPr>
            <a:normAutofit/>
          </a:bodyPr>
          <a:lstStyle/>
          <a:p>
            <a:r>
              <a:rPr lang="he-IL" dirty="0" smtClean="0">
                <a:solidFill>
                  <a:srgbClr val="0070C0"/>
                </a:solidFill>
              </a:rPr>
              <a:t>תמרור 503 משנה צורה לא יהיו חצים לבנים או צהובים אלא מעוינים בלבד מתייחס </a:t>
            </a:r>
            <a:r>
              <a:rPr lang="he-IL" b="1" dirty="0" smtClean="0">
                <a:solidFill>
                  <a:srgbClr val="FF0000"/>
                </a:solidFill>
              </a:rPr>
              <a:t>לרכב ציבורי בקו שירות בלבד </a:t>
            </a:r>
            <a:r>
              <a:rPr lang="he-IL" dirty="0" smtClean="0">
                <a:solidFill>
                  <a:srgbClr val="0070C0"/>
                </a:solidFill>
              </a:rPr>
              <a:t>ולא לכול רכב ציבורי</a:t>
            </a:r>
          </a:p>
          <a:p>
            <a:r>
              <a:rPr lang="he-IL" dirty="0" smtClean="0"/>
              <a:t>        </a:t>
            </a:r>
            <a:r>
              <a:rPr lang="he-IL" b="1" dirty="0" smtClean="0">
                <a:solidFill>
                  <a:srgbClr val="FF0000"/>
                </a:solidFill>
              </a:rPr>
              <a:t>ישן                                   חדש</a:t>
            </a:r>
            <a:endParaRPr lang="he-IL" b="1" dirty="0">
              <a:solidFill>
                <a:srgbClr val="FF0000"/>
              </a:solidFill>
            </a:endParaRPr>
          </a:p>
          <a:p>
            <a:endParaRPr lang="he-IL" dirty="0"/>
          </a:p>
          <a:p>
            <a:r>
              <a:rPr lang="he-IL" dirty="0" smtClean="0"/>
              <a:t>                                           </a:t>
            </a:r>
            <a:endParaRPr lang="he-IL" dirty="0"/>
          </a:p>
          <a:p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endParaRPr lang="he-IL" dirty="0" smtClean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87579"/>
            <a:ext cx="319087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ttps://noeg.co.il/tamrurs/i1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173" y="3636378"/>
            <a:ext cx="2520280" cy="315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10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תמרור 514 כיווני נסיעה                   514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המותרים בנתיב, חצים בצבע צהוב </a:t>
            </a:r>
          </a:p>
          <a:p>
            <a:pPr marL="0" indent="0">
              <a:buNone/>
            </a:pPr>
            <a:r>
              <a:rPr lang="he-IL" u="sng" dirty="0" smtClean="0">
                <a:solidFill>
                  <a:srgbClr val="0070C0"/>
                </a:solidFill>
              </a:rPr>
              <a:t>עם או בלי חצים בלבן או בכתום.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החץ הצהוב מראה נסיעה לכול הכיוונים                          </a:t>
            </a:r>
            <a:r>
              <a:rPr lang="he-IL" dirty="0">
                <a:solidFill>
                  <a:srgbClr val="0070C0"/>
                </a:solidFill>
              </a:rPr>
              <a:t>לרכב המצוין בתמרור 501</a:t>
            </a:r>
          </a:p>
          <a:p>
            <a:pPr marL="0" indent="0">
              <a:buNone/>
            </a:pPr>
            <a:r>
              <a:rPr lang="he-IL" dirty="0">
                <a:solidFill>
                  <a:srgbClr val="0070C0"/>
                </a:solidFill>
              </a:rPr>
              <a:t>לא הוצב תמרור 501 החץ הצהוב </a:t>
            </a:r>
            <a:r>
              <a:rPr lang="he-IL" dirty="0" smtClean="0">
                <a:solidFill>
                  <a:srgbClr val="0070C0"/>
                </a:solidFill>
              </a:rPr>
              <a:t>מתייחס</a:t>
            </a:r>
          </a:p>
          <a:p>
            <a:pPr marL="0" indent="0">
              <a:buNone/>
            </a:pPr>
            <a:r>
              <a:rPr lang="he-IL" u="sng" dirty="0" smtClean="0">
                <a:solidFill>
                  <a:srgbClr val="0070C0"/>
                </a:solidFill>
              </a:rPr>
              <a:t>לרכב ציבורי בקו שירות בלבד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חץ לבן מתיר נסיעה לכול כלי הרכב </a:t>
            </a:r>
          </a:p>
          <a:p>
            <a:pPr marL="0" indent="0">
              <a:buNone/>
            </a:pPr>
            <a:r>
              <a:rPr lang="he-IL" dirty="0" smtClean="0">
                <a:solidFill>
                  <a:srgbClr val="0070C0"/>
                </a:solidFill>
              </a:rPr>
              <a:t>חץ כתום מתייחס לאתר עבודות            501</a:t>
            </a:r>
            <a:endParaRPr lang="he-IL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9" y="1556792"/>
            <a:ext cx="2185272" cy="237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תוצאת תמונה עבור תמרור 5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5" y="3933918"/>
            <a:ext cx="2185272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תוצאת תמונה עבור תמרור 5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69" y="3957362"/>
            <a:ext cx="2185272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19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תמרור 515 קו רציף כפול עם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מעוינים בצהוב ,חציית הקווים אסורה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הנסיעה מותרת לרכב המצוין בתמרור </a:t>
            </a:r>
          </a:p>
          <a:p>
            <a:r>
              <a:rPr lang="he-IL" u="sng" dirty="0" smtClean="0">
                <a:solidFill>
                  <a:srgbClr val="0070C0"/>
                </a:solidFill>
              </a:rPr>
              <a:t>501 או רכב הפונה בצומת.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לא הוצב תמרור 501 הנסיעה מותרת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לרכב ציבורי בקו שירות בלבד.</a:t>
            </a:r>
            <a:endParaRPr lang="he-IL" dirty="0">
              <a:solidFill>
                <a:srgbClr val="0070C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0" y="1450009"/>
            <a:ext cx="256693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93" y="3903469"/>
            <a:ext cx="2543591" cy="2944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4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5141168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תמרור 516 קו קטעים ליד קו רציף חציה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אל ומהנתיב משולב עם מעוינים בצהוב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הנסיעה בנתיב לרכב לפי תמרור 501                  או </a:t>
            </a:r>
            <a:r>
              <a:rPr lang="he-IL" dirty="0" err="1" smtClean="0">
                <a:solidFill>
                  <a:srgbClr val="0070C0"/>
                </a:solidFill>
              </a:rPr>
              <a:t>או</a:t>
            </a:r>
            <a:r>
              <a:rPr lang="he-IL" dirty="0" smtClean="0">
                <a:solidFill>
                  <a:srgbClr val="0070C0"/>
                </a:solidFill>
              </a:rPr>
              <a:t> למי שפונה בצומת.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לא הוצב תמרור 501 הנסיעה מותרה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לרכב ציבורי בקו שירות בלבד או לרכב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הפונה בצומת.</a:t>
            </a:r>
            <a:endParaRPr lang="he-IL" dirty="0">
              <a:solidFill>
                <a:srgbClr val="0070C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2339752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06" y="4149080"/>
            <a:ext cx="2237846" cy="276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588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141168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תמרור 813 כיווני הנסיעה המותרים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בנתיב חצים בצבע לבן .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היכנס לצומת ועבור בו רק בכיוון החץ </a:t>
            </a:r>
          </a:p>
          <a:p>
            <a:r>
              <a:rPr lang="he-IL" dirty="0" smtClean="0">
                <a:solidFill>
                  <a:srgbClr val="0070C0"/>
                </a:solidFill>
              </a:rPr>
              <a:t>שסומן בנתיב שממנו נכנסת לצומת.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החץ אינו אוסר החלפת נתיב בתוך הצומת בתנאי ששמרת על כיוון הנסיעה כפי שמורה החץ.</a:t>
            </a:r>
            <a:endParaRPr lang="he-IL" dirty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569" y="1268760"/>
            <a:ext cx="2924175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7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363272" cy="1556792"/>
          </a:xfrm>
        </p:spPr>
        <p:txBody>
          <a:bodyPr>
            <a:normAutofit fontScale="90000"/>
          </a:bodyPr>
          <a:lstStyle/>
          <a:p>
            <a:r>
              <a:rPr lang="he-IL" sz="5400" b="1" u="sng" dirty="0" smtClean="0">
                <a:solidFill>
                  <a:srgbClr val="FF0000"/>
                </a:solidFill>
              </a:rPr>
              <a:t>בדיקה רפואית (למעט בדיקת עיניים)</a:t>
            </a:r>
            <a:endParaRPr lang="he-IL" sz="5400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904656"/>
          </a:xfrm>
        </p:spPr>
        <p:txBody>
          <a:bodyPr>
            <a:normAutofit fontScale="25000" lnSpcReduction="20000"/>
          </a:bodyPr>
          <a:lstStyle/>
          <a:p>
            <a:r>
              <a:rPr lang="he-IL" sz="11200" dirty="0" smtClean="0">
                <a:solidFill>
                  <a:srgbClr val="0070C0"/>
                </a:solidFill>
              </a:rPr>
              <a:t> ע"פ תקנה 191 א החל מתאריך 9/12/2019 אין יותר צורך שנהג חדש יבצע בדיקה רפואית אצל רופא משפחה .</a:t>
            </a:r>
          </a:p>
          <a:p>
            <a:r>
              <a:rPr lang="he-IL" sz="11200" dirty="0" smtClean="0">
                <a:solidFill>
                  <a:srgbClr val="0070C0"/>
                </a:solidFill>
              </a:rPr>
              <a:t>במקום זאת יגיש תצהיר אישי בטופס מקוון</a:t>
            </a:r>
          </a:p>
          <a:p>
            <a:endParaRPr lang="he-IL" sz="11200" dirty="0" smtClean="0">
              <a:solidFill>
                <a:srgbClr val="0070C0"/>
              </a:solidFill>
            </a:endParaRPr>
          </a:p>
          <a:p>
            <a:r>
              <a:rPr lang="he-IL" sz="11200" dirty="0" smtClean="0">
                <a:solidFill>
                  <a:srgbClr val="0070C0"/>
                </a:solidFill>
              </a:rPr>
              <a:t>1 מתייחס למבקשי רישיון נהיגה לדרגות</a:t>
            </a:r>
            <a:r>
              <a:rPr lang="en-US" sz="11200" dirty="0" smtClean="0">
                <a:solidFill>
                  <a:srgbClr val="0070C0"/>
                </a:solidFill>
              </a:rPr>
              <a:t> </a:t>
            </a:r>
            <a:r>
              <a:rPr lang="en-US" sz="11200" dirty="0">
                <a:solidFill>
                  <a:srgbClr val="0070C0"/>
                </a:solidFill>
              </a:rPr>
              <a:t> C1 B A 1   </a:t>
            </a:r>
            <a:endParaRPr lang="he-IL" sz="11200" dirty="0">
              <a:solidFill>
                <a:srgbClr val="0070C0"/>
              </a:solidFill>
            </a:endParaRPr>
          </a:p>
          <a:p>
            <a:endParaRPr lang="en-US" sz="11200" dirty="0" smtClean="0">
              <a:solidFill>
                <a:srgbClr val="0070C0"/>
              </a:solidFill>
            </a:endParaRPr>
          </a:p>
          <a:p>
            <a:r>
              <a:rPr lang="he-IL" sz="11200" dirty="0" smtClean="0">
                <a:solidFill>
                  <a:srgbClr val="0070C0"/>
                </a:solidFill>
              </a:rPr>
              <a:t>2 מבקש היתר נהיגה לאוטובוס זעיר פרטי </a:t>
            </a:r>
            <a:r>
              <a:rPr lang="en-US" sz="11200" dirty="0" smtClean="0">
                <a:solidFill>
                  <a:srgbClr val="0070C0"/>
                </a:solidFill>
              </a:rPr>
              <a:t>D3 </a:t>
            </a:r>
            <a:r>
              <a:rPr lang="he-IL" sz="11200" dirty="0" smtClean="0">
                <a:solidFill>
                  <a:srgbClr val="0070C0"/>
                </a:solidFill>
              </a:rPr>
              <a:t> ,רכב ביטחון, רכב כיבוי, רכב חילוץ, או היתר על פי תקנה 190א (א) לצורכי בדיקת רכב , רשות הרישוי תיתן לו אישור שאין מניעה רפואית להמשיך בתהליך קבלת ההיתר.</a:t>
            </a:r>
          </a:p>
          <a:p>
            <a:endParaRPr lang="he-IL" sz="11200" dirty="0" smtClean="0">
              <a:solidFill>
                <a:srgbClr val="0070C0"/>
              </a:solidFill>
            </a:endParaRPr>
          </a:p>
          <a:p>
            <a:r>
              <a:rPr lang="he-IL" sz="11200" dirty="0" smtClean="0">
                <a:solidFill>
                  <a:srgbClr val="0070C0"/>
                </a:solidFill>
              </a:rPr>
              <a:t>3 מבקשי רישיון למונית , לאוטובוס ,למשא כבד , לתומך,</a:t>
            </a:r>
          </a:p>
          <a:p>
            <a:r>
              <a:rPr lang="he-IL" sz="11200" dirty="0" smtClean="0">
                <a:solidFill>
                  <a:srgbClr val="0070C0"/>
                </a:solidFill>
              </a:rPr>
              <a:t>יזומנו למכון הרפואי לבטיחות בדרכים.</a:t>
            </a:r>
          </a:p>
          <a:p>
            <a:endParaRPr lang="he-IL" dirty="0"/>
          </a:p>
          <a:p>
            <a:endParaRPr lang="en-US" dirty="0" smtClean="0"/>
          </a:p>
          <a:p>
            <a:pPr marL="0" indent="0">
              <a:buNone/>
            </a:pPr>
            <a:r>
              <a:rPr lang="en-CA" dirty="0"/>
              <a:t>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8031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e-IL" sz="4800" b="1" dirty="0" smtClean="0">
                <a:solidFill>
                  <a:srgbClr val="FF0000"/>
                </a:solidFill>
              </a:rPr>
              <a:t>הנפקת רישיון נהיגה לאחר הצלחה </a:t>
            </a:r>
            <a:r>
              <a:rPr lang="he-IL" sz="4800" b="1" u="sng" dirty="0" smtClean="0">
                <a:solidFill>
                  <a:srgbClr val="FF0000"/>
                </a:solidFill>
              </a:rPr>
              <a:t>במבחן נהיגה</a:t>
            </a:r>
            <a:endParaRPr lang="he-IL" sz="4800" b="1" u="sng" dirty="0">
              <a:solidFill>
                <a:srgbClr val="FF0000"/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2132856"/>
            <a:ext cx="9036496" cy="4464496"/>
          </a:xfrm>
        </p:spPr>
        <p:txBody>
          <a:bodyPr/>
          <a:lstStyle/>
          <a:p>
            <a:r>
              <a:rPr lang="he-IL" dirty="0" smtClean="0">
                <a:solidFill>
                  <a:srgbClr val="0070C0"/>
                </a:solidFill>
              </a:rPr>
              <a:t>החל מתחילת דצמבר 2019 לא יהיה צורך להגיע למשרד הרישוי לצורך הנפקת  רישיון נהיגה .</a:t>
            </a:r>
          </a:p>
          <a:p>
            <a:endParaRPr lang="he-IL" dirty="0">
              <a:solidFill>
                <a:srgbClr val="0070C0"/>
              </a:solidFill>
            </a:endParaRPr>
          </a:p>
          <a:p>
            <a:r>
              <a:rPr lang="he-IL" dirty="0" smtClean="0">
                <a:solidFill>
                  <a:srgbClr val="0070C0"/>
                </a:solidFill>
              </a:rPr>
              <a:t>את רישיון הנהיגה אפשר להפיק באופן עצמאי במכונות השירות או בסניפי הדואר.</a:t>
            </a:r>
            <a:endParaRPr lang="he-I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3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1797</TotalTime>
  <Words>643</Words>
  <Application>Microsoft Office PowerPoint</Application>
  <PresentationFormat>‫הצגה על המסך (4:3)</PresentationFormat>
  <Paragraphs>89</Paragraphs>
  <Slides>15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1_ערכת נושא Office</vt:lpstr>
      <vt:lpstr>עדכוני תקנות ונהלים נובמבר 2019   כנס קציני בטיחות בתעבורה נמל חיפה</vt:lpstr>
      <vt:lpstr>בדיקת חורף </vt:lpstr>
      <vt:lpstr>תיקונים בלוח התמרורים</vt:lpstr>
      <vt:lpstr>מצגת של PowerPoint</vt:lpstr>
      <vt:lpstr>מצגת של PowerPoint</vt:lpstr>
      <vt:lpstr>מצגת של PowerPoint</vt:lpstr>
      <vt:lpstr>מצגת של PowerPoint</vt:lpstr>
      <vt:lpstr>בדיקה רפואית (למעט בדיקת עיניים)</vt:lpstr>
      <vt:lpstr>הנפקת רישיון נהיגה לאחר הצלחה במבחן נהיגה</vt:lpstr>
      <vt:lpstr>הפקדת רישיון רכב עצמאית על ידי חברות ליסינג</vt:lpstr>
      <vt:lpstr>הנפקת רישיון רכב על דף לבן במכוני רישוי</vt:lpstr>
      <vt:lpstr>העברת בעלות דרך אפליקציה</vt:lpstr>
      <vt:lpstr>הנפקת רישיון נהיגה מפלסטיק</vt:lpstr>
      <vt:lpstr>נהיגה באוטובוס אוטומטי</vt:lpstr>
      <vt:lpstr>מצגת של PowerPoint</vt:lpstr>
    </vt:vector>
  </TitlesOfParts>
  <Company>MOT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אפי רוזן</dc:creator>
  <cp:lastModifiedBy>חנניה אפנג'ר</cp:lastModifiedBy>
  <cp:revision>304</cp:revision>
  <cp:lastPrinted>2017-01-09T10:21:27Z</cp:lastPrinted>
  <dcterms:created xsi:type="dcterms:W3CDTF">2016-06-26T14:15:42Z</dcterms:created>
  <dcterms:modified xsi:type="dcterms:W3CDTF">2019-11-03T11:53:23Z</dcterms:modified>
</cp:coreProperties>
</file>